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 id="307" r:id="rId47"/>
    <p:sldId id="308" r:id="rId48"/>
    <p:sldId id="309" r:id="rId49"/>
    <p:sldId id="310" r:id="rId50"/>
    <p:sldId id="311" r:id="rId51"/>
    <p:sldId id="312" r:id="rId52"/>
    <p:sldId id="313" r:id="rId53"/>
    <p:sldId id="31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5" d="100"/>
          <a:sy n="65" d="100"/>
        </p:scale>
        <p:origin x="85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_rels/data3.xml.rels><?xml version="1.0" encoding="UTF-8" standalone="yes"?>
<Relationships xmlns="http://schemas.openxmlformats.org/package/2006/relationships"><Relationship Id="rId2" Type="http://schemas.openxmlformats.org/officeDocument/2006/relationships/hyperlink" Target="https://www.javatpoint.com/software" TargetMode="External"/><Relationship Id="rId1" Type="http://schemas.openxmlformats.org/officeDocument/2006/relationships/hyperlink" Target="https://www.javatpoint.com/hardware" TargetMode="External"/></Relationships>
</file>

<file path=ppt/diagrams/_rels/drawing3.xml.rels><?xml version="1.0" encoding="UTF-8" standalone="yes"?>
<Relationships xmlns="http://schemas.openxmlformats.org/package/2006/relationships"><Relationship Id="rId2" Type="http://schemas.openxmlformats.org/officeDocument/2006/relationships/hyperlink" Target="https://www.javatpoint.com/software" TargetMode="External"/><Relationship Id="rId1" Type="http://schemas.openxmlformats.org/officeDocument/2006/relationships/hyperlink" Target="https://www.javatpoint.com/hardware" TargetMode="Externa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C996D1-B08A-41DE-B31C-78B181060A51}"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5A488F11-4E3A-4E5C-9FFF-DC805E727511}">
      <dgm:prSet/>
      <dgm:spPr/>
      <dgm:t>
        <a:bodyPr/>
        <a:lstStyle/>
        <a:p>
          <a:r>
            <a:rPr lang="en-US" b="1" i="0"/>
            <a:t>Data Definition:</a:t>
          </a:r>
          <a:r>
            <a:rPr lang="en-US" b="0" i="0"/>
            <a:t> It is used for creation, modification, and removal of definition that defines the organization of data in the database.</a:t>
          </a:r>
          <a:endParaRPr lang="en-US"/>
        </a:p>
      </dgm:t>
    </dgm:pt>
    <dgm:pt modelId="{A399C508-A1EF-4E5B-83CE-EB4C70A1312D}" type="parTrans" cxnId="{E64341C7-0A5E-4F23-BF40-6F89739EC910}">
      <dgm:prSet/>
      <dgm:spPr/>
      <dgm:t>
        <a:bodyPr/>
        <a:lstStyle/>
        <a:p>
          <a:endParaRPr lang="en-US"/>
        </a:p>
      </dgm:t>
    </dgm:pt>
    <dgm:pt modelId="{5CF6E3D0-F4B6-4498-8C5F-F7A797D99AEA}" type="sibTrans" cxnId="{E64341C7-0A5E-4F23-BF40-6F89739EC910}">
      <dgm:prSet/>
      <dgm:spPr/>
      <dgm:t>
        <a:bodyPr/>
        <a:lstStyle/>
        <a:p>
          <a:endParaRPr lang="en-US"/>
        </a:p>
      </dgm:t>
    </dgm:pt>
    <dgm:pt modelId="{D3F2306E-2DA2-46D2-AB2B-7F916EC9B4F0}">
      <dgm:prSet/>
      <dgm:spPr/>
      <dgm:t>
        <a:bodyPr/>
        <a:lstStyle/>
        <a:p>
          <a:r>
            <a:rPr lang="en-US" b="1" i="0"/>
            <a:t>Data Updation:</a:t>
          </a:r>
          <a:r>
            <a:rPr lang="en-US" b="0" i="0"/>
            <a:t> It is used for the insertion, modification, and deletion of the actual data in the database.</a:t>
          </a:r>
          <a:endParaRPr lang="en-US"/>
        </a:p>
      </dgm:t>
    </dgm:pt>
    <dgm:pt modelId="{24E7F5E0-3569-4227-9265-3F7D07BE2D6A}" type="parTrans" cxnId="{133ED027-1D34-45CE-8E47-DC0586EBFD05}">
      <dgm:prSet/>
      <dgm:spPr/>
      <dgm:t>
        <a:bodyPr/>
        <a:lstStyle/>
        <a:p>
          <a:endParaRPr lang="en-US"/>
        </a:p>
      </dgm:t>
    </dgm:pt>
    <dgm:pt modelId="{CE755076-FB7D-405F-AB22-CE4AD9236160}" type="sibTrans" cxnId="{133ED027-1D34-45CE-8E47-DC0586EBFD05}">
      <dgm:prSet/>
      <dgm:spPr/>
      <dgm:t>
        <a:bodyPr/>
        <a:lstStyle/>
        <a:p>
          <a:endParaRPr lang="en-US"/>
        </a:p>
      </dgm:t>
    </dgm:pt>
    <dgm:pt modelId="{72C6464E-522A-4DBA-BB7A-09EE22B3EDEE}">
      <dgm:prSet/>
      <dgm:spPr/>
      <dgm:t>
        <a:bodyPr/>
        <a:lstStyle/>
        <a:p>
          <a:r>
            <a:rPr lang="en-US" b="1" i="0"/>
            <a:t>Data Retrieval:</a:t>
          </a:r>
          <a:r>
            <a:rPr lang="en-US" b="0" i="0"/>
            <a:t> It is used to retrieve the data from the database which can be used by applications for various purposes.</a:t>
          </a:r>
          <a:endParaRPr lang="en-US"/>
        </a:p>
      </dgm:t>
    </dgm:pt>
    <dgm:pt modelId="{0F6EDBCE-5123-4E04-A2D9-2BD25EB785C6}" type="parTrans" cxnId="{636E7184-FB8E-41CC-8E10-7CA6629B4FC7}">
      <dgm:prSet/>
      <dgm:spPr/>
      <dgm:t>
        <a:bodyPr/>
        <a:lstStyle/>
        <a:p>
          <a:endParaRPr lang="en-US"/>
        </a:p>
      </dgm:t>
    </dgm:pt>
    <dgm:pt modelId="{14B44237-18FF-4039-99AA-00643A51779D}" type="sibTrans" cxnId="{636E7184-FB8E-41CC-8E10-7CA6629B4FC7}">
      <dgm:prSet/>
      <dgm:spPr/>
      <dgm:t>
        <a:bodyPr/>
        <a:lstStyle/>
        <a:p>
          <a:endParaRPr lang="en-US"/>
        </a:p>
      </dgm:t>
    </dgm:pt>
    <dgm:pt modelId="{EA5DAE13-0D25-45F6-AB93-0D7EE88DD6E9}">
      <dgm:prSet/>
      <dgm:spPr/>
      <dgm:t>
        <a:bodyPr/>
        <a:lstStyle/>
        <a:p>
          <a:r>
            <a:rPr lang="en-US" b="1" i="0"/>
            <a:t>User Administration:</a:t>
          </a:r>
          <a:r>
            <a:rPr lang="en-US" b="0" i="0"/>
            <a:t> It is used for registering and monitoring users, maintain data integrity, enforcing data security, dealing with concurrency control, monitoring performance and recovering information corrupted by unexpected failure.</a:t>
          </a:r>
          <a:endParaRPr lang="en-US"/>
        </a:p>
      </dgm:t>
    </dgm:pt>
    <dgm:pt modelId="{EE1DA5F5-CFAD-4EBB-85A3-79296884FC1F}" type="parTrans" cxnId="{EA876701-386A-41B3-98B5-61FBCB75ADCD}">
      <dgm:prSet/>
      <dgm:spPr/>
      <dgm:t>
        <a:bodyPr/>
        <a:lstStyle/>
        <a:p>
          <a:endParaRPr lang="en-US"/>
        </a:p>
      </dgm:t>
    </dgm:pt>
    <dgm:pt modelId="{BA4991AB-AC5F-42AC-BC17-608DF576A729}" type="sibTrans" cxnId="{EA876701-386A-41B3-98B5-61FBCB75ADCD}">
      <dgm:prSet/>
      <dgm:spPr/>
      <dgm:t>
        <a:bodyPr/>
        <a:lstStyle/>
        <a:p>
          <a:endParaRPr lang="en-US"/>
        </a:p>
      </dgm:t>
    </dgm:pt>
    <dgm:pt modelId="{EE890CA6-B42F-44F9-B6DE-7C89D03A1264}" type="pres">
      <dgm:prSet presAssocID="{1AC996D1-B08A-41DE-B31C-78B181060A51}" presName="vert0" presStyleCnt="0">
        <dgm:presLayoutVars>
          <dgm:dir/>
          <dgm:animOne val="branch"/>
          <dgm:animLvl val="lvl"/>
        </dgm:presLayoutVars>
      </dgm:prSet>
      <dgm:spPr/>
    </dgm:pt>
    <dgm:pt modelId="{6C88F2C4-C096-40B2-837F-411BD1A565E5}" type="pres">
      <dgm:prSet presAssocID="{5A488F11-4E3A-4E5C-9FFF-DC805E727511}" presName="thickLine" presStyleLbl="alignNode1" presStyleIdx="0" presStyleCnt="4"/>
      <dgm:spPr/>
    </dgm:pt>
    <dgm:pt modelId="{889171B9-84C2-4095-A86A-441EEA161096}" type="pres">
      <dgm:prSet presAssocID="{5A488F11-4E3A-4E5C-9FFF-DC805E727511}" presName="horz1" presStyleCnt="0"/>
      <dgm:spPr/>
    </dgm:pt>
    <dgm:pt modelId="{722AA63A-F6A7-481B-9EF9-42107F604A24}" type="pres">
      <dgm:prSet presAssocID="{5A488F11-4E3A-4E5C-9FFF-DC805E727511}" presName="tx1" presStyleLbl="revTx" presStyleIdx="0" presStyleCnt="4"/>
      <dgm:spPr/>
    </dgm:pt>
    <dgm:pt modelId="{ECBD0592-54CC-4192-8B6E-63C1FE6DE259}" type="pres">
      <dgm:prSet presAssocID="{5A488F11-4E3A-4E5C-9FFF-DC805E727511}" presName="vert1" presStyleCnt="0"/>
      <dgm:spPr/>
    </dgm:pt>
    <dgm:pt modelId="{0F9A002B-3A29-4117-9E24-516421DA3574}" type="pres">
      <dgm:prSet presAssocID="{D3F2306E-2DA2-46D2-AB2B-7F916EC9B4F0}" presName="thickLine" presStyleLbl="alignNode1" presStyleIdx="1" presStyleCnt="4"/>
      <dgm:spPr/>
    </dgm:pt>
    <dgm:pt modelId="{AF52F8DC-6681-4F16-9A03-0CBFF577027F}" type="pres">
      <dgm:prSet presAssocID="{D3F2306E-2DA2-46D2-AB2B-7F916EC9B4F0}" presName="horz1" presStyleCnt="0"/>
      <dgm:spPr/>
    </dgm:pt>
    <dgm:pt modelId="{2D4E5EA8-7FEA-471A-9ECF-2A09ABF5D77C}" type="pres">
      <dgm:prSet presAssocID="{D3F2306E-2DA2-46D2-AB2B-7F916EC9B4F0}" presName="tx1" presStyleLbl="revTx" presStyleIdx="1" presStyleCnt="4"/>
      <dgm:spPr/>
    </dgm:pt>
    <dgm:pt modelId="{FBE30501-28AC-4A9E-A7EC-E35DA5ED4413}" type="pres">
      <dgm:prSet presAssocID="{D3F2306E-2DA2-46D2-AB2B-7F916EC9B4F0}" presName="vert1" presStyleCnt="0"/>
      <dgm:spPr/>
    </dgm:pt>
    <dgm:pt modelId="{FBCD7A5A-01CF-44C8-B06C-95ED19A87BF6}" type="pres">
      <dgm:prSet presAssocID="{72C6464E-522A-4DBA-BB7A-09EE22B3EDEE}" presName="thickLine" presStyleLbl="alignNode1" presStyleIdx="2" presStyleCnt="4"/>
      <dgm:spPr/>
    </dgm:pt>
    <dgm:pt modelId="{695F7D15-4D94-498E-A3F3-21056D2B9A13}" type="pres">
      <dgm:prSet presAssocID="{72C6464E-522A-4DBA-BB7A-09EE22B3EDEE}" presName="horz1" presStyleCnt="0"/>
      <dgm:spPr/>
    </dgm:pt>
    <dgm:pt modelId="{99FA4B85-552F-4C35-BB8F-1932BFC401A5}" type="pres">
      <dgm:prSet presAssocID="{72C6464E-522A-4DBA-BB7A-09EE22B3EDEE}" presName="tx1" presStyleLbl="revTx" presStyleIdx="2" presStyleCnt="4"/>
      <dgm:spPr/>
    </dgm:pt>
    <dgm:pt modelId="{CA6D43CE-3C5B-4118-8016-93102340BDEB}" type="pres">
      <dgm:prSet presAssocID="{72C6464E-522A-4DBA-BB7A-09EE22B3EDEE}" presName="vert1" presStyleCnt="0"/>
      <dgm:spPr/>
    </dgm:pt>
    <dgm:pt modelId="{A913ECE1-47F6-4DF4-A7B1-062217413564}" type="pres">
      <dgm:prSet presAssocID="{EA5DAE13-0D25-45F6-AB93-0D7EE88DD6E9}" presName="thickLine" presStyleLbl="alignNode1" presStyleIdx="3" presStyleCnt="4"/>
      <dgm:spPr/>
    </dgm:pt>
    <dgm:pt modelId="{DBDEF47F-6503-4604-B2E8-7F88D0783F79}" type="pres">
      <dgm:prSet presAssocID="{EA5DAE13-0D25-45F6-AB93-0D7EE88DD6E9}" presName="horz1" presStyleCnt="0"/>
      <dgm:spPr/>
    </dgm:pt>
    <dgm:pt modelId="{0A3F0868-FF3C-48BC-BAC8-E073C2951669}" type="pres">
      <dgm:prSet presAssocID="{EA5DAE13-0D25-45F6-AB93-0D7EE88DD6E9}" presName="tx1" presStyleLbl="revTx" presStyleIdx="3" presStyleCnt="4"/>
      <dgm:spPr/>
    </dgm:pt>
    <dgm:pt modelId="{02ED34B2-E548-4032-A14B-3673369A0DA6}" type="pres">
      <dgm:prSet presAssocID="{EA5DAE13-0D25-45F6-AB93-0D7EE88DD6E9}" presName="vert1" presStyleCnt="0"/>
      <dgm:spPr/>
    </dgm:pt>
  </dgm:ptLst>
  <dgm:cxnLst>
    <dgm:cxn modelId="{EA876701-386A-41B3-98B5-61FBCB75ADCD}" srcId="{1AC996D1-B08A-41DE-B31C-78B181060A51}" destId="{EA5DAE13-0D25-45F6-AB93-0D7EE88DD6E9}" srcOrd="3" destOrd="0" parTransId="{EE1DA5F5-CFAD-4EBB-85A3-79296884FC1F}" sibTransId="{BA4991AB-AC5F-42AC-BC17-608DF576A729}"/>
    <dgm:cxn modelId="{133ED027-1D34-45CE-8E47-DC0586EBFD05}" srcId="{1AC996D1-B08A-41DE-B31C-78B181060A51}" destId="{D3F2306E-2DA2-46D2-AB2B-7F916EC9B4F0}" srcOrd="1" destOrd="0" parTransId="{24E7F5E0-3569-4227-9265-3F7D07BE2D6A}" sibTransId="{CE755076-FB7D-405F-AB22-CE4AD9236160}"/>
    <dgm:cxn modelId="{BCF59B36-9A28-4061-B3D5-03B1BA6320A1}" type="presOf" srcId="{5A488F11-4E3A-4E5C-9FFF-DC805E727511}" destId="{722AA63A-F6A7-481B-9EF9-42107F604A24}" srcOrd="0" destOrd="0" presId="urn:microsoft.com/office/officeart/2008/layout/LinedList"/>
    <dgm:cxn modelId="{71126356-9CC2-4472-9C71-E44AF9C662F9}" type="presOf" srcId="{72C6464E-522A-4DBA-BB7A-09EE22B3EDEE}" destId="{99FA4B85-552F-4C35-BB8F-1932BFC401A5}" srcOrd="0" destOrd="0" presId="urn:microsoft.com/office/officeart/2008/layout/LinedList"/>
    <dgm:cxn modelId="{636E7184-FB8E-41CC-8E10-7CA6629B4FC7}" srcId="{1AC996D1-B08A-41DE-B31C-78B181060A51}" destId="{72C6464E-522A-4DBA-BB7A-09EE22B3EDEE}" srcOrd="2" destOrd="0" parTransId="{0F6EDBCE-5123-4E04-A2D9-2BD25EB785C6}" sibTransId="{14B44237-18FF-4039-99AA-00643A51779D}"/>
    <dgm:cxn modelId="{3015EBB7-5042-4918-814C-58D1E0D7E769}" type="presOf" srcId="{EA5DAE13-0D25-45F6-AB93-0D7EE88DD6E9}" destId="{0A3F0868-FF3C-48BC-BAC8-E073C2951669}" srcOrd="0" destOrd="0" presId="urn:microsoft.com/office/officeart/2008/layout/LinedList"/>
    <dgm:cxn modelId="{E64341C7-0A5E-4F23-BF40-6F89739EC910}" srcId="{1AC996D1-B08A-41DE-B31C-78B181060A51}" destId="{5A488F11-4E3A-4E5C-9FFF-DC805E727511}" srcOrd="0" destOrd="0" parTransId="{A399C508-A1EF-4E5B-83CE-EB4C70A1312D}" sibTransId="{5CF6E3D0-F4B6-4498-8C5F-F7A797D99AEA}"/>
    <dgm:cxn modelId="{0BF918C9-2D2E-44FC-9AF0-D7BAC2C1BD27}" type="presOf" srcId="{D3F2306E-2DA2-46D2-AB2B-7F916EC9B4F0}" destId="{2D4E5EA8-7FEA-471A-9ECF-2A09ABF5D77C}" srcOrd="0" destOrd="0" presId="urn:microsoft.com/office/officeart/2008/layout/LinedList"/>
    <dgm:cxn modelId="{8ADB02DA-65EA-4036-931B-95CC0E592006}" type="presOf" srcId="{1AC996D1-B08A-41DE-B31C-78B181060A51}" destId="{EE890CA6-B42F-44F9-B6DE-7C89D03A1264}" srcOrd="0" destOrd="0" presId="urn:microsoft.com/office/officeart/2008/layout/LinedList"/>
    <dgm:cxn modelId="{E9D8D42A-8DFC-4A37-9D07-EEF0F2C6893E}" type="presParOf" srcId="{EE890CA6-B42F-44F9-B6DE-7C89D03A1264}" destId="{6C88F2C4-C096-40B2-837F-411BD1A565E5}" srcOrd="0" destOrd="0" presId="urn:microsoft.com/office/officeart/2008/layout/LinedList"/>
    <dgm:cxn modelId="{566D4F70-0A0B-4A3C-A714-680685701B3F}" type="presParOf" srcId="{EE890CA6-B42F-44F9-B6DE-7C89D03A1264}" destId="{889171B9-84C2-4095-A86A-441EEA161096}" srcOrd="1" destOrd="0" presId="urn:microsoft.com/office/officeart/2008/layout/LinedList"/>
    <dgm:cxn modelId="{74604347-1E2D-4D35-892B-248597C4B5ED}" type="presParOf" srcId="{889171B9-84C2-4095-A86A-441EEA161096}" destId="{722AA63A-F6A7-481B-9EF9-42107F604A24}" srcOrd="0" destOrd="0" presId="urn:microsoft.com/office/officeart/2008/layout/LinedList"/>
    <dgm:cxn modelId="{37894624-F71D-4B20-8291-D442D031CEFF}" type="presParOf" srcId="{889171B9-84C2-4095-A86A-441EEA161096}" destId="{ECBD0592-54CC-4192-8B6E-63C1FE6DE259}" srcOrd="1" destOrd="0" presId="urn:microsoft.com/office/officeart/2008/layout/LinedList"/>
    <dgm:cxn modelId="{92EDEE68-1DF2-4689-AC9C-7F209967BDF4}" type="presParOf" srcId="{EE890CA6-B42F-44F9-B6DE-7C89D03A1264}" destId="{0F9A002B-3A29-4117-9E24-516421DA3574}" srcOrd="2" destOrd="0" presId="urn:microsoft.com/office/officeart/2008/layout/LinedList"/>
    <dgm:cxn modelId="{B8E1BABB-34E2-48C1-A51A-C63A0646F767}" type="presParOf" srcId="{EE890CA6-B42F-44F9-B6DE-7C89D03A1264}" destId="{AF52F8DC-6681-4F16-9A03-0CBFF577027F}" srcOrd="3" destOrd="0" presId="urn:microsoft.com/office/officeart/2008/layout/LinedList"/>
    <dgm:cxn modelId="{99A479F6-5F56-4093-980D-BA007A66306F}" type="presParOf" srcId="{AF52F8DC-6681-4F16-9A03-0CBFF577027F}" destId="{2D4E5EA8-7FEA-471A-9ECF-2A09ABF5D77C}" srcOrd="0" destOrd="0" presId="urn:microsoft.com/office/officeart/2008/layout/LinedList"/>
    <dgm:cxn modelId="{710BB6EA-0E31-47EB-A5B1-AA374A559230}" type="presParOf" srcId="{AF52F8DC-6681-4F16-9A03-0CBFF577027F}" destId="{FBE30501-28AC-4A9E-A7EC-E35DA5ED4413}" srcOrd="1" destOrd="0" presId="urn:microsoft.com/office/officeart/2008/layout/LinedList"/>
    <dgm:cxn modelId="{43DA263C-906A-43BA-B793-654FA4895072}" type="presParOf" srcId="{EE890CA6-B42F-44F9-B6DE-7C89D03A1264}" destId="{FBCD7A5A-01CF-44C8-B06C-95ED19A87BF6}" srcOrd="4" destOrd="0" presId="urn:microsoft.com/office/officeart/2008/layout/LinedList"/>
    <dgm:cxn modelId="{99F3F592-7648-464E-8424-11BD09832CC0}" type="presParOf" srcId="{EE890CA6-B42F-44F9-B6DE-7C89D03A1264}" destId="{695F7D15-4D94-498E-A3F3-21056D2B9A13}" srcOrd="5" destOrd="0" presId="urn:microsoft.com/office/officeart/2008/layout/LinedList"/>
    <dgm:cxn modelId="{3654DF7D-C2C8-42D2-9DD3-00B3FFDFAC99}" type="presParOf" srcId="{695F7D15-4D94-498E-A3F3-21056D2B9A13}" destId="{99FA4B85-552F-4C35-BB8F-1932BFC401A5}" srcOrd="0" destOrd="0" presId="urn:microsoft.com/office/officeart/2008/layout/LinedList"/>
    <dgm:cxn modelId="{64E92EF1-F823-42BB-8328-73AB5DAEBEDB}" type="presParOf" srcId="{695F7D15-4D94-498E-A3F3-21056D2B9A13}" destId="{CA6D43CE-3C5B-4118-8016-93102340BDEB}" srcOrd="1" destOrd="0" presId="urn:microsoft.com/office/officeart/2008/layout/LinedList"/>
    <dgm:cxn modelId="{8995EB15-95C7-4F03-AF52-9D892ACB0FC4}" type="presParOf" srcId="{EE890CA6-B42F-44F9-B6DE-7C89D03A1264}" destId="{A913ECE1-47F6-4DF4-A7B1-062217413564}" srcOrd="6" destOrd="0" presId="urn:microsoft.com/office/officeart/2008/layout/LinedList"/>
    <dgm:cxn modelId="{89CC513A-0A15-485C-B3CB-3BE718974515}" type="presParOf" srcId="{EE890CA6-B42F-44F9-B6DE-7C89D03A1264}" destId="{DBDEF47F-6503-4604-B2E8-7F88D0783F79}" srcOrd="7" destOrd="0" presId="urn:microsoft.com/office/officeart/2008/layout/LinedList"/>
    <dgm:cxn modelId="{5178DC16-AD50-432A-9BBF-4D09BDEB3165}" type="presParOf" srcId="{DBDEF47F-6503-4604-B2E8-7F88D0783F79}" destId="{0A3F0868-FF3C-48BC-BAC8-E073C2951669}" srcOrd="0" destOrd="0" presId="urn:microsoft.com/office/officeart/2008/layout/LinedList"/>
    <dgm:cxn modelId="{8821B339-A728-4E96-B392-2E909C1176A6}" type="presParOf" srcId="{DBDEF47F-6503-4604-B2E8-7F88D0783F79}" destId="{02ED34B2-E548-4032-A14B-3673369A0DA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764307-E899-4F77-8FF7-1125F38DCACE}"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AAC39C23-2F4E-4560-A5C2-5E89D8D4B5A9}">
      <dgm:prSet/>
      <dgm:spPr/>
      <dgm:t>
        <a:bodyPr/>
        <a:lstStyle/>
        <a:p>
          <a:r>
            <a:rPr lang="en-US" b="0" i="0"/>
            <a:t>It uses a digital repository established on a server to store and manage the information.</a:t>
          </a:r>
          <a:endParaRPr lang="en-US"/>
        </a:p>
      </dgm:t>
    </dgm:pt>
    <dgm:pt modelId="{3C468157-2B5B-40F0-A7E9-25152B85EF84}" type="parTrans" cxnId="{C605F09D-61A1-445E-90B3-AD13B91B1760}">
      <dgm:prSet/>
      <dgm:spPr/>
      <dgm:t>
        <a:bodyPr/>
        <a:lstStyle/>
        <a:p>
          <a:endParaRPr lang="en-US"/>
        </a:p>
      </dgm:t>
    </dgm:pt>
    <dgm:pt modelId="{8F27144E-A841-424B-8657-324E7526A413}" type="sibTrans" cxnId="{C605F09D-61A1-445E-90B3-AD13B91B1760}">
      <dgm:prSet/>
      <dgm:spPr/>
      <dgm:t>
        <a:bodyPr/>
        <a:lstStyle/>
        <a:p>
          <a:endParaRPr lang="en-US"/>
        </a:p>
      </dgm:t>
    </dgm:pt>
    <dgm:pt modelId="{E7AAD3DF-87DF-4509-8410-85A2312320EE}">
      <dgm:prSet/>
      <dgm:spPr/>
      <dgm:t>
        <a:bodyPr/>
        <a:lstStyle/>
        <a:p>
          <a:r>
            <a:rPr lang="en-US" b="0" i="0"/>
            <a:t>It can provide a clear and logical view of the process that manipulates data.</a:t>
          </a:r>
          <a:endParaRPr lang="en-US"/>
        </a:p>
      </dgm:t>
    </dgm:pt>
    <dgm:pt modelId="{13D10896-228F-4E87-9562-AD8955EAA004}" type="parTrans" cxnId="{1C595EE7-8DB4-4E85-8060-5117D8BC91B1}">
      <dgm:prSet/>
      <dgm:spPr/>
      <dgm:t>
        <a:bodyPr/>
        <a:lstStyle/>
        <a:p>
          <a:endParaRPr lang="en-US"/>
        </a:p>
      </dgm:t>
    </dgm:pt>
    <dgm:pt modelId="{6BFD6F44-9CE5-4BEC-9CB9-B6AEECC8A770}" type="sibTrans" cxnId="{1C595EE7-8DB4-4E85-8060-5117D8BC91B1}">
      <dgm:prSet/>
      <dgm:spPr/>
      <dgm:t>
        <a:bodyPr/>
        <a:lstStyle/>
        <a:p>
          <a:endParaRPr lang="en-US"/>
        </a:p>
      </dgm:t>
    </dgm:pt>
    <dgm:pt modelId="{74733C58-4018-44AE-A7B0-840E67163F5F}">
      <dgm:prSet/>
      <dgm:spPr/>
      <dgm:t>
        <a:bodyPr/>
        <a:lstStyle/>
        <a:p>
          <a:r>
            <a:rPr lang="en-US" b="0" i="0"/>
            <a:t>DBMS contains automatic backup and recovery procedures.</a:t>
          </a:r>
          <a:endParaRPr lang="en-US"/>
        </a:p>
      </dgm:t>
    </dgm:pt>
    <dgm:pt modelId="{5E9E5642-A2C3-452B-B1FD-1A1DBD158FC0}" type="parTrans" cxnId="{ED66376A-8539-4D60-B8D2-8F08C16993C0}">
      <dgm:prSet/>
      <dgm:spPr/>
      <dgm:t>
        <a:bodyPr/>
        <a:lstStyle/>
        <a:p>
          <a:endParaRPr lang="en-US"/>
        </a:p>
      </dgm:t>
    </dgm:pt>
    <dgm:pt modelId="{AA2D9ACB-BB93-46ED-A392-594316CFE2BC}" type="sibTrans" cxnId="{ED66376A-8539-4D60-B8D2-8F08C16993C0}">
      <dgm:prSet/>
      <dgm:spPr/>
      <dgm:t>
        <a:bodyPr/>
        <a:lstStyle/>
        <a:p>
          <a:endParaRPr lang="en-US"/>
        </a:p>
      </dgm:t>
    </dgm:pt>
    <dgm:pt modelId="{761916B4-60E2-46DC-9EAD-5FBDCC605469}">
      <dgm:prSet/>
      <dgm:spPr/>
      <dgm:t>
        <a:bodyPr/>
        <a:lstStyle/>
        <a:p>
          <a:r>
            <a:rPr lang="en-US" b="0" i="0"/>
            <a:t>It contains ACID properties which maintain data in a healthy state in case of failure.</a:t>
          </a:r>
          <a:endParaRPr lang="en-US"/>
        </a:p>
      </dgm:t>
    </dgm:pt>
    <dgm:pt modelId="{8CC3A084-5089-496D-A46B-AD6FD3E625C0}" type="parTrans" cxnId="{59746C74-4AE6-47CF-BB95-C00250B1B00F}">
      <dgm:prSet/>
      <dgm:spPr/>
      <dgm:t>
        <a:bodyPr/>
        <a:lstStyle/>
        <a:p>
          <a:endParaRPr lang="en-US"/>
        </a:p>
      </dgm:t>
    </dgm:pt>
    <dgm:pt modelId="{C1CEE82A-679F-4CE9-B25A-8104ECA06264}" type="sibTrans" cxnId="{59746C74-4AE6-47CF-BB95-C00250B1B00F}">
      <dgm:prSet/>
      <dgm:spPr/>
      <dgm:t>
        <a:bodyPr/>
        <a:lstStyle/>
        <a:p>
          <a:endParaRPr lang="en-US"/>
        </a:p>
      </dgm:t>
    </dgm:pt>
    <dgm:pt modelId="{D3309BE2-4951-40EC-A322-0D93EE2E6711}">
      <dgm:prSet/>
      <dgm:spPr/>
      <dgm:t>
        <a:bodyPr/>
        <a:lstStyle/>
        <a:p>
          <a:r>
            <a:rPr lang="en-US" b="0" i="0"/>
            <a:t>It can reduce the complex relationship between data.</a:t>
          </a:r>
          <a:endParaRPr lang="en-US"/>
        </a:p>
      </dgm:t>
    </dgm:pt>
    <dgm:pt modelId="{7A2C3932-5648-43B6-9665-00AE007EB4AC}" type="parTrans" cxnId="{E605CE27-A542-4FC5-AEAE-79F09D50CC4B}">
      <dgm:prSet/>
      <dgm:spPr/>
      <dgm:t>
        <a:bodyPr/>
        <a:lstStyle/>
        <a:p>
          <a:endParaRPr lang="en-US"/>
        </a:p>
      </dgm:t>
    </dgm:pt>
    <dgm:pt modelId="{236FE26F-FC76-4F3F-8149-08A2542F7609}" type="sibTrans" cxnId="{E605CE27-A542-4FC5-AEAE-79F09D50CC4B}">
      <dgm:prSet/>
      <dgm:spPr/>
      <dgm:t>
        <a:bodyPr/>
        <a:lstStyle/>
        <a:p>
          <a:endParaRPr lang="en-US"/>
        </a:p>
      </dgm:t>
    </dgm:pt>
    <dgm:pt modelId="{D104CDC5-B664-451E-A90A-10412BB6AF6F}">
      <dgm:prSet/>
      <dgm:spPr/>
      <dgm:t>
        <a:bodyPr/>
        <a:lstStyle/>
        <a:p>
          <a:r>
            <a:rPr lang="en-US" b="0" i="0"/>
            <a:t>It is used to support manipulation and processing of data.</a:t>
          </a:r>
          <a:endParaRPr lang="en-US"/>
        </a:p>
      </dgm:t>
    </dgm:pt>
    <dgm:pt modelId="{C668F682-6DFC-48C2-96E7-2C395C8D6DA7}" type="parTrans" cxnId="{3BF54C9B-98E4-41C5-9E92-EFCF14ED7304}">
      <dgm:prSet/>
      <dgm:spPr/>
      <dgm:t>
        <a:bodyPr/>
        <a:lstStyle/>
        <a:p>
          <a:endParaRPr lang="en-US"/>
        </a:p>
      </dgm:t>
    </dgm:pt>
    <dgm:pt modelId="{5DD51904-55F6-4B03-AFC9-85CD08C502FC}" type="sibTrans" cxnId="{3BF54C9B-98E4-41C5-9E92-EFCF14ED7304}">
      <dgm:prSet/>
      <dgm:spPr/>
      <dgm:t>
        <a:bodyPr/>
        <a:lstStyle/>
        <a:p>
          <a:endParaRPr lang="en-US"/>
        </a:p>
      </dgm:t>
    </dgm:pt>
    <dgm:pt modelId="{E98D8E66-05B8-4380-AE87-0364C0721BBB}">
      <dgm:prSet/>
      <dgm:spPr/>
      <dgm:t>
        <a:bodyPr/>
        <a:lstStyle/>
        <a:p>
          <a:r>
            <a:rPr lang="en-US" b="0" i="0"/>
            <a:t>It is used to provide security of data.</a:t>
          </a:r>
          <a:endParaRPr lang="en-US"/>
        </a:p>
      </dgm:t>
    </dgm:pt>
    <dgm:pt modelId="{1F6E4EE8-E6CE-4E08-A191-057EBFB302C8}" type="parTrans" cxnId="{FFDB34D8-1194-460B-98F7-F1C55E9702DA}">
      <dgm:prSet/>
      <dgm:spPr/>
      <dgm:t>
        <a:bodyPr/>
        <a:lstStyle/>
        <a:p>
          <a:endParaRPr lang="en-US"/>
        </a:p>
      </dgm:t>
    </dgm:pt>
    <dgm:pt modelId="{8FAE0CA4-8AEC-4A25-8C67-C36C609198D8}" type="sibTrans" cxnId="{FFDB34D8-1194-460B-98F7-F1C55E9702DA}">
      <dgm:prSet/>
      <dgm:spPr/>
      <dgm:t>
        <a:bodyPr/>
        <a:lstStyle/>
        <a:p>
          <a:endParaRPr lang="en-US"/>
        </a:p>
      </dgm:t>
    </dgm:pt>
    <dgm:pt modelId="{30C1317C-C5D6-46B1-A1CD-1EBCC0BA5114}">
      <dgm:prSet/>
      <dgm:spPr/>
      <dgm:t>
        <a:bodyPr/>
        <a:lstStyle/>
        <a:p>
          <a:r>
            <a:rPr lang="en-US" b="0" i="0"/>
            <a:t>It can view the database from different viewpoints according to the requirements of the user.</a:t>
          </a:r>
          <a:endParaRPr lang="en-US"/>
        </a:p>
      </dgm:t>
    </dgm:pt>
    <dgm:pt modelId="{167B314A-D3D4-4BB5-942D-8684FA7A3F85}" type="parTrans" cxnId="{8266BDAC-8306-4D4B-8E8E-338384D02FAE}">
      <dgm:prSet/>
      <dgm:spPr/>
      <dgm:t>
        <a:bodyPr/>
        <a:lstStyle/>
        <a:p>
          <a:endParaRPr lang="en-US"/>
        </a:p>
      </dgm:t>
    </dgm:pt>
    <dgm:pt modelId="{385B14B5-1CD6-467A-8790-A364BBCB437F}" type="sibTrans" cxnId="{8266BDAC-8306-4D4B-8E8E-338384D02FAE}">
      <dgm:prSet/>
      <dgm:spPr/>
      <dgm:t>
        <a:bodyPr/>
        <a:lstStyle/>
        <a:p>
          <a:endParaRPr lang="en-US"/>
        </a:p>
      </dgm:t>
    </dgm:pt>
    <dgm:pt modelId="{ABD61F94-A8ED-4803-9D8D-7ACBD6004BDC}" type="pres">
      <dgm:prSet presAssocID="{D8764307-E899-4F77-8FF7-1125F38DCACE}" presName="vert0" presStyleCnt="0">
        <dgm:presLayoutVars>
          <dgm:dir/>
          <dgm:animOne val="branch"/>
          <dgm:animLvl val="lvl"/>
        </dgm:presLayoutVars>
      </dgm:prSet>
      <dgm:spPr/>
    </dgm:pt>
    <dgm:pt modelId="{F3875C21-0C3D-4ACF-A917-61FB5EBC0D76}" type="pres">
      <dgm:prSet presAssocID="{AAC39C23-2F4E-4560-A5C2-5E89D8D4B5A9}" presName="thickLine" presStyleLbl="alignNode1" presStyleIdx="0" presStyleCnt="8"/>
      <dgm:spPr/>
    </dgm:pt>
    <dgm:pt modelId="{CF134FAA-A746-41F3-8582-6518780777D1}" type="pres">
      <dgm:prSet presAssocID="{AAC39C23-2F4E-4560-A5C2-5E89D8D4B5A9}" presName="horz1" presStyleCnt="0"/>
      <dgm:spPr/>
    </dgm:pt>
    <dgm:pt modelId="{C91AB17B-8695-488E-9040-F377C1D23724}" type="pres">
      <dgm:prSet presAssocID="{AAC39C23-2F4E-4560-A5C2-5E89D8D4B5A9}" presName="tx1" presStyleLbl="revTx" presStyleIdx="0" presStyleCnt="8"/>
      <dgm:spPr/>
    </dgm:pt>
    <dgm:pt modelId="{98C5A6D2-540B-436F-8001-B7699B2F8CE1}" type="pres">
      <dgm:prSet presAssocID="{AAC39C23-2F4E-4560-A5C2-5E89D8D4B5A9}" presName="vert1" presStyleCnt="0"/>
      <dgm:spPr/>
    </dgm:pt>
    <dgm:pt modelId="{586319F1-606A-4017-8CC8-8924C4B875C7}" type="pres">
      <dgm:prSet presAssocID="{E7AAD3DF-87DF-4509-8410-85A2312320EE}" presName="thickLine" presStyleLbl="alignNode1" presStyleIdx="1" presStyleCnt="8"/>
      <dgm:spPr/>
    </dgm:pt>
    <dgm:pt modelId="{0C15C7F1-2DA2-4DE1-84B0-C12DEFD65414}" type="pres">
      <dgm:prSet presAssocID="{E7AAD3DF-87DF-4509-8410-85A2312320EE}" presName="horz1" presStyleCnt="0"/>
      <dgm:spPr/>
    </dgm:pt>
    <dgm:pt modelId="{761438A4-7D08-4269-A063-8FCECA97FA70}" type="pres">
      <dgm:prSet presAssocID="{E7AAD3DF-87DF-4509-8410-85A2312320EE}" presName="tx1" presStyleLbl="revTx" presStyleIdx="1" presStyleCnt="8"/>
      <dgm:spPr/>
    </dgm:pt>
    <dgm:pt modelId="{E0EB9643-68E1-4D35-ADDC-A153EC85C928}" type="pres">
      <dgm:prSet presAssocID="{E7AAD3DF-87DF-4509-8410-85A2312320EE}" presName="vert1" presStyleCnt="0"/>
      <dgm:spPr/>
    </dgm:pt>
    <dgm:pt modelId="{FE97C8A3-6D62-46C9-8DD0-631DC5A1DD12}" type="pres">
      <dgm:prSet presAssocID="{74733C58-4018-44AE-A7B0-840E67163F5F}" presName="thickLine" presStyleLbl="alignNode1" presStyleIdx="2" presStyleCnt="8"/>
      <dgm:spPr/>
    </dgm:pt>
    <dgm:pt modelId="{3356F338-ECD3-4BF6-BA88-87F2CD8F3140}" type="pres">
      <dgm:prSet presAssocID="{74733C58-4018-44AE-A7B0-840E67163F5F}" presName="horz1" presStyleCnt="0"/>
      <dgm:spPr/>
    </dgm:pt>
    <dgm:pt modelId="{AB53333E-0097-4849-94A4-F31904B80366}" type="pres">
      <dgm:prSet presAssocID="{74733C58-4018-44AE-A7B0-840E67163F5F}" presName="tx1" presStyleLbl="revTx" presStyleIdx="2" presStyleCnt="8"/>
      <dgm:spPr/>
    </dgm:pt>
    <dgm:pt modelId="{15775C58-8D7A-48DE-AD75-F14132967899}" type="pres">
      <dgm:prSet presAssocID="{74733C58-4018-44AE-A7B0-840E67163F5F}" presName="vert1" presStyleCnt="0"/>
      <dgm:spPr/>
    </dgm:pt>
    <dgm:pt modelId="{D590E70D-AA57-4596-8253-CCB41C49B6C0}" type="pres">
      <dgm:prSet presAssocID="{761916B4-60E2-46DC-9EAD-5FBDCC605469}" presName="thickLine" presStyleLbl="alignNode1" presStyleIdx="3" presStyleCnt="8"/>
      <dgm:spPr/>
    </dgm:pt>
    <dgm:pt modelId="{722C36FE-E76E-439A-AD1C-F08214DF5B3B}" type="pres">
      <dgm:prSet presAssocID="{761916B4-60E2-46DC-9EAD-5FBDCC605469}" presName="horz1" presStyleCnt="0"/>
      <dgm:spPr/>
    </dgm:pt>
    <dgm:pt modelId="{384BF382-86E2-430B-A274-AAE34D1D8F61}" type="pres">
      <dgm:prSet presAssocID="{761916B4-60E2-46DC-9EAD-5FBDCC605469}" presName="tx1" presStyleLbl="revTx" presStyleIdx="3" presStyleCnt="8"/>
      <dgm:spPr/>
    </dgm:pt>
    <dgm:pt modelId="{82ABE177-AA50-4FE4-854B-1C44C8680902}" type="pres">
      <dgm:prSet presAssocID="{761916B4-60E2-46DC-9EAD-5FBDCC605469}" presName="vert1" presStyleCnt="0"/>
      <dgm:spPr/>
    </dgm:pt>
    <dgm:pt modelId="{F0165948-AB46-45EA-8A02-E707EC3D1C9F}" type="pres">
      <dgm:prSet presAssocID="{D3309BE2-4951-40EC-A322-0D93EE2E6711}" presName="thickLine" presStyleLbl="alignNode1" presStyleIdx="4" presStyleCnt="8"/>
      <dgm:spPr/>
    </dgm:pt>
    <dgm:pt modelId="{CD87CB71-E4C6-4D99-A979-A06B9829A630}" type="pres">
      <dgm:prSet presAssocID="{D3309BE2-4951-40EC-A322-0D93EE2E6711}" presName="horz1" presStyleCnt="0"/>
      <dgm:spPr/>
    </dgm:pt>
    <dgm:pt modelId="{EECA0F51-8F21-4B36-B477-CB2644EC8F63}" type="pres">
      <dgm:prSet presAssocID="{D3309BE2-4951-40EC-A322-0D93EE2E6711}" presName="tx1" presStyleLbl="revTx" presStyleIdx="4" presStyleCnt="8"/>
      <dgm:spPr/>
    </dgm:pt>
    <dgm:pt modelId="{2243C13B-B2E6-49B0-BED0-CE3ADC657BE3}" type="pres">
      <dgm:prSet presAssocID="{D3309BE2-4951-40EC-A322-0D93EE2E6711}" presName="vert1" presStyleCnt="0"/>
      <dgm:spPr/>
    </dgm:pt>
    <dgm:pt modelId="{23CEFE99-4388-4A77-9641-65210EFCA28A}" type="pres">
      <dgm:prSet presAssocID="{D104CDC5-B664-451E-A90A-10412BB6AF6F}" presName="thickLine" presStyleLbl="alignNode1" presStyleIdx="5" presStyleCnt="8"/>
      <dgm:spPr/>
    </dgm:pt>
    <dgm:pt modelId="{671AA967-D262-4D47-9046-7C3B77256B4C}" type="pres">
      <dgm:prSet presAssocID="{D104CDC5-B664-451E-A90A-10412BB6AF6F}" presName="horz1" presStyleCnt="0"/>
      <dgm:spPr/>
    </dgm:pt>
    <dgm:pt modelId="{82242CD0-9EC2-43A1-B5FA-5D87A55BCB19}" type="pres">
      <dgm:prSet presAssocID="{D104CDC5-B664-451E-A90A-10412BB6AF6F}" presName="tx1" presStyleLbl="revTx" presStyleIdx="5" presStyleCnt="8"/>
      <dgm:spPr/>
    </dgm:pt>
    <dgm:pt modelId="{E6CCB730-3F33-4402-8317-41783476C542}" type="pres">
      <dgm:prSet presAssocID="{D104CDC5-B664-451E-A90A-10412BB6AF6F}" presName="vert1" presStyleCnt="0"/>
      <dgm:spPr/>
    </dgm:pt>
    <dgm:pt modelId="{F87DE998-65DE-42AB-BE78-6BE50543DC74}" type="pres">
      <dgm:prSet presAssocID="{E98D8E66-05B8-4380-AE87-0364C0721BBB}" presName="thickLine" presStyleLbl="alignNode1" presStyleIdx="6" presStyleCnt="8"/>
      <dgm:spPr/>
    </dgm:pt>
    <dgm:pt modelId="{AF894687-BEA8-44D4-A952-5BB68B308099}" type="pres">
      <dgm:prSet presAssocID="{E98D8E66-05B8-4380-AE87-0364C0721BBB}" presName="horz1" presStyleCnt="0"/>
      <dgm:spPr/>
    </dgm:pt>
    <dgm:pt modelId="{1523543D-5D05-4165-99A5-AA78134A1BA7}" type="pres">
      <dgm:prSet presAssocID="{E98D8E66-05B8-4380-AE87-0364C0721BBB}" presName="tx1" presStyleLbl="revTx" presStyleIdx="6" presStyleCnt="8"/>
      <dgm:spPr/>
    </dgm:pt>
    <dgm:pt modelId="{1BAB04F1-B89D-4607-B08A-FF90405E818F}" type="pres">
      <dgm:prSet presAssocID="{E98D8E66-05B8-4380-AE87-0364C0721BBB}" presName="vert1" presStyleCnt="0"/>
      <dgm:spPr/>
    </dgm:pt>
    <dgm:pt modelId="{DDB73913-C445-4A06-9EEC-91F1BB8CBCB2}" type="pres">
      <dgm:prSet presAssocID="{30C1317C-C5D6-46B1-A1CD-1EBCC0BA5114}" presName="thickLine" presStyleLbl="alignNode1" presStyleIdx="7" presStyleCnt="8"/>
      <dgm:spPr/>
    </dgm:pt>
    <dgm:pt modelId="{EFA71B16-EFB7-45F2-A3BE-D3CD5A5CD540}" type="pres">
      <dgm:prSet presAssocID="{30C1317C-C5D6-46B1-A1CD-1EBCC0BA5114}" presName="horz1" presStyleCnt="0"/>
      <dgm:spPr/>
    </dgm:pt>
    <dgm:pt modelId="{6E67A669-8C9B-416A-9B8E-A8FC08A3A5FC}" type="pres">
      <dgm:prSet presAssocID="{30C1317C-C5D6-46B1-A1CD-1EBCC0BA5114}" presName="tx1" presStyleLbl="revTx" presStyleIdx="7" presStyleCnt="8"/>
      <dgm:spPr/>
    </dgm:pt>
    <dgm:pt modelId="{48B8F3A3-60D3-4226-85DB-1A99771DE629}" type="pres">
      <dgm:prSet presAssocID="{30C1317C-C5D6-46B1-A1CD-1EBCC0BA5114}" presName="vert1" presStyleCnt="0"/>
      <dgm:spPr/>
    </dgm:pt>
  </dgm:ptLst>
  <dgm:cxnLst>
    <dgm:cxn modelId="{B96E660A-2007-4CB3-83F8-3561ED36AF8C}" type="presOf" srcId="{D3309BE2-4951-40EC-A322-0D93EE2E6711}" destId="{EECA0F51-8F21-4B36-B477-CB2644EC8F63}" srcOrd="0" destOrd="0" presId="urn:microsoft.com/office/officeart/2008/layout/LinedList"/>
    <dgm:cxn modelId="{E605CE27-A542-4FC5-AEAE-79F09D50CC4B}" srcId="{D8764307-E899-4F77-8FF7-1125F38DCACE}" destId="{D3309BE2-4951-40EC-A322-0D93EE2E6711}" srcOrd="4" destOrd="0" parTransId="{7A2C3932-5648-43B6-9665-00AE007EB4AC}" sibTransId="{236FE26F-FC76-4F3F-8149-08A2542F7609}"/>
    <dgm:cxn modelId="{C2B8F729-1E36-4A31-A218-57D9B016616D}" type="presOf" srcId="{761916B4-60E2-46DC-9EAD-5FBDCC605469}" destId="{384BF382-86E2-430B-A274-AAE34D1D8F61}" srcOrd="0" destOrd="0" presId="urn:microsoft.com/office/officeart/2008/layout/LinedList"/>
    <dgm:cxn modelId="{5956F747-5627-4B17-A2D7-CB88808DC4EF}" type="presOf" srcId="{D8764307-E899-4F77-8FF7-1125F38DCACE}" destId="{ABD61F94-A8ED-4803-9D8D-7ACBD6004BDC}" srcOrd="0" destOrd="0" presId="urn:microsoft.com/office/officeart/2008/layout/LinedList"/>
    <dgm:cxn modelId="{ED66376A-8539-4D60-B8D2-8F08C16993C0}" srcId="{D8764307-E899-4F77-8FF7-1125F38DCACE}" destId="{74733C58-4018-44AE-A7B0-840E67163F5F}" srcOrd="2" destOrd="0" parTransId="{5E9E5642-A2C3-452B-B1FD-1A1DBD158FC0}" sibTransId="{AA2D9ACB-BB93-46ED-A392-594316CFE2BC}"/>
    <dgm:cxn modelId="{59746C74-4AE6-47CF-BB95-C00250B1B00F}" srcId="{D8764307-E899-4F77-8FF7-1125F38DCACE}" destId="{761916B4-60E2-46DC-9EAD-5FBDCC605469}" srcOrd="3" destOrd="0" parTransId="{8CC3A084-5089-496D-A46B-AD6FD3E625C0}" sibTransId="{C1CEE82A-679F-4CE9-B25A-8104ECA06264}"/>
    <dgm:cxn modelId="{4D53637E-3E1C-407D-94F2-888C3BE0AE2C}" type="presOf" srcId="{30C1317C-C5D6-46B1-A1CD-1EBCC0BA5114}" destId="{6E67A669-8C9B-416A-9B8E-A8FC08A3A5FC}" srcOrd="0" destOrd="0" presId="urn:microsoft.com/office/officeart/2008/layout/LinedList"/>
    <dgm:cxn modelId="{746CC488-6A59-4F19-A8F8-B870588A6F1F}" type="presOf" srcId="{D104CDC5-B664-451E-A90A-10412BB6AF6F}" destId="{82242CD0-9EC2-43A1-B5FA-5D87A55BCB19}" srcOrd="0" destOrd="0" presId="urn:microsoft.com/office/officeart/2008/layout/LinedList"/>
    <dgm:cxn modelId="{3BF54C9B-98E4-41C5-9E92-EFCF14ED7304}" srcId="{D8764307-E899-4F77-8FF7-1125F38DCACE}" destId="{D104CDC5-B664-451E-A90A-10412BB6AF6F}" srcOrd="5" destOrd="0" parTransId="{C668F682-6DFC-48C2-96E7-2C395C8D6DA7}" sibTransId="{5DD51904-55F6-4B03-AFC9-85CD08C502FC}"/>
    <dgm:cxn modelId="{C605F09D-61A1-445E-90B3-AD13B91B1760}" srcId="{D8764307-E899-4F77-8FF7-1125F38DCACE}" destId="{AAC39C23-2F4E-4560-A5C2-5E89D8D4B5A9}" srcOrd="0" destOrd="0" parTransId="{3C468157-2B5B-40F0-A7E9-25152B85EF84}" sibTransId="{8F27144E-A841-424B-8657-324E7526A413}"/>
    <dgm:cxn modelId="{8266BDAC-8306-4D4B-8E8E-338384D02FAE}" srcId="{D8764307-E899-4F77-8FF7-1125F38DCACE}" destId="{30C1317C-C5D6-46B1-A1CD-1EBCC0BA5114}" srcOrd="7" destOrd="0" parTransId="{167B314A-D3D4-4BB5-942D-8684FA7A3F85}" sibTransId="{385B14B5-1CD6-467A-8790-A364BBCB437F}"/>
    <dgm:cxn modelId="{EA2CB7B0-0055-4D72-A837-24B3135E2863}" type="presOf" srcId="{E7AAD3DF-87DF-4509-8410-85A2312320EE}" destId="{761438A4-7D08-4269-A063-8FCECA97FA70}" srcOrd="0" destOrd="0" presId="urn:microsoft.com/office/officeart/2008/layout/LinedList"/>
    <dgm:cxn modelId="{D18653BE-76CE-4154-A00C-3C58128C93D1}" type="presOf" srcId="{AAC39C23-2F4E-4560-A5C2-5E89D8D4B5A9}" destId="{C91AB17B-8695-488E-9040-F377C1D23724}" srcOrd="0" destOrd="0" presId="urn:microsoft.com/office/officeart/2008/layout/LinedList"/>
    <dgm:cxn modelId="{83F00AC2-88BE-4D51-AD3A-B6B44DB620FF}" type="presOf" srcId="{E98D8E66-05B8-4380-AE87-0364C0721BBB}" destId="{1523543D-5D05-4165-99A5-AA78134A1BA7}" srcOrd="0" destOrd="0" presId="urn:microsoft.com/office/officeart/2008/layout/LinedList"/>
    <dgm:cxn modelId="{FFDB34D8-1194-460B-98F7-F1C55E9702DA}" srcId="{D8764307-E899-4F77-8FF7-1125F38DCACE}" destId="{E98D8E66-05B8-4380-AE87-0364C0721BBB}" srcOrd="6" destOrd="0" parTransId="{1F6E4EE8-E6CE-4E08-A191-057EBFB302C8}" sibTransId="{8FAE0CA4-8AEC-4A25-8C67-C36C609198D8}"/>
    <dgm:cxn modelId="{957187E6-B3F6-44AC-B7C9-8E57849C9CF5}" type="presOf" srcId="{74733C58-4018-44AE-A7B0-840E67163F5F}" destId="{AB53333E-0097-4849-94A4-F31904B80366}" srcOrd="0" destOrd="0" presId="urn:microsoft.com/office/officeart/2008/layout/LinedList"/>
    <dgm:cxn modelId="{1C595EE7-8DB4-4E85-8060-5117D8BC91B1}" srcId="{D8764307-E899-4F77-8FF7-1125F38DCACE}" destId="{E7AAD3DF-87DF-4509-8410-85A2312320EE}" srcOrd="1" destOrd="0" parTransId="{13D10896-228F-4E87-9562-AD8955EAA004}" sibTransId="{6BFD6F44-9CE5-4BEC-9CB9-B6AEECC8A770}"/>
    <dgm:cxn modelId="{17EC2B44-6C29-4BBB-990C-ECB727158BF2}" type="presParOf" srcId="{ABD61F94-A8ED-4803-9D8D-7ACBD6004BDC}" destId="{F3875C21-0C3D-4ACF-A917-61FB5EBC0D76}" srcOrd="0" destOrd="0" presId="urn:microsoft.com/office/officeart/2008/layout/LinedList"/>
    <dgm:cxn modelId="{B32F5214-F65C-47FD-AF28-85B5DDC6291F}" type="presParOf" srcId="{ABD61F94-A8ED-4803-9D8D-7ACBD6004BDC}" destId="{CF134FAA-A746-41F3-8582-6518780777D1}" srcOrd="1" destOrd="0" presId="urn:microsoft.com/office/officeart/2008/layout/LinedList"/>
    <dgm:cxn modelId="{E613F50B-4FB3-4869-B89F-35693983CE77}" type="presParOf" srcId="{CF134FAA-A746-41F3-8582-6518780777D1}" destId="{C91AB17B-8695-488E-9040-F377C1D23724}" srcOrd="0" destOrd="0" presId="urn:microsoft.com/office/officeart/2008/layout/LinedList"/>
    <dgm:cxn modelId="{EC735189-C5A5-4AF5-97A8-52281EB37995}" type="presParOf" srcId="{CF134FAA-A746-41F3-8582-6518780777D1}" destId="{98C5A6D2-540B-436F-8001-B7699B2F8CE1}" srcOrd="1" destOrd="0" presId="urn:microsoft.com/office/officeart/2008/layout/LinedList"/>
    <dgm:cxn modelId="{84A16001-E998-44F0-BDF4-D1C6BBB6B66E}" type="presParOf" srcId="{ABD61F94-A8ED-4803-9D8D-7ACBD6004BDC}" destId="{586319F1-606A-4017-8CC8-8924C4B875C7}" srcOrd="2" destOrd="0" presId="urn:microsoft.com/office/officeart/2008/layout/LinedList"/>
    <dgm:cxn modelId="{708DF259-AF3D-4845-B302-71AE533218E8}" type="presParOf" srcId="{ABD61F94-A8ED-4803-9D8D-7ACBD6004BDC}" destId="{0C15C7F1-2DA2-4DE1-84B0-C12DEFD65414}" srcOrd="3" destOrd="0" presId="urn:microsoft.com/office/officeart/2008/layout/LinedList"/>
    <dgm:cxn modelId="{1F0DCEF3-58F9-422A-9B23-0FC5667DD01F}" type="presParOf" srcId="{0C15C7F1-2DA2-4DE1-84B0-C12DEFD65414}" destId="{761438A4-7D08-4269-A063-8FCECA97FA70}" srcOrd="0" destOrd="0" presId="urn:microsoft.com/office/officeart/2008/layout/LinedList"/>
    <dgm:cxn modelId="{2712F0F7-FEFD-420A-90C5-7093B2D81C63}" type="presParOf" srcId="{0C15C7F1-2DA2-4DE1-84B0-C12DEFD65414}" destId="{E0EB9643-68E1-4D35-ADDC-A153EC85C928}" srcOrd="1" destOrd="0" presId="urn:microsoft.com/office/officeart/2008/layout/LinedList"/>
    <dgm:cxn modelId="{DC159B3C-5676-41FC-A383-7661DFCB301E}" type="presParOf" srcId="{ABD61F94-A8ED-4803-9D8D-7ACBD6004BDC}" destId="{FE97C8A3-6D62-46C9-8DD0-631DC5A1DD12}" srcOrd="4" destOrd="0" presId="urn:microsoft.com/office/officeart/2008/layout/LinedList"/>
    <dgm:cxn modelId="{22C13C1E-727E-4686-9FDC-710950AE175D}" type="presParOf" srcId="{ABD61F94-A8ED-4803-9D8D-7ACBD6004BDC}" destId="{3356F338-ECD3-4BF6-BA88-87F2CD8F3140}" srcOrd="5" destOrd="0" presId="urn:microsoft.com/office/officeart/2008/layout/LinedList"/>
    <dgm:cxn modelId="{662542BE-08D3-4F4B-AC7C-15CB5C9F0568}" type="presParOf" srcId="{3356F338-ECD3-4BF6-BA88-87F2CD8F3140}" destId="{AB53333E-0097-4849-94A4-F31904B80366}" srcOrd="0" destOrd="0" presId="urn:microsoft.com/office/officeart/2008/layout/LinedList"/>
    <dgm:cxn modelId="{ECB6F1D3-637E-4F29-9331-7D2E7D947DC7}" type="presParOf" srcId="{3356F338-ECD3-4BF6-BA88-87F2CD8F3140}" destId="{15775C58-8D7A-48DE-AD75-F14132967899}" srcOrd="1" destOrd="0" presId="urn:microsoft.com/office/officeart/2008/layout/LinedList"/>
    <dgm:cxn modelId="{05FA0F8E-D736-49E9-9417-742D88AFB127}" type="presParOf" srcId="{ABD61F94-A8ED-4803-9D8D-7ACBD6004BDC}" destId="{D590E70D-AA57-4596-8253-CCB41C49B6C0}" srcOrd="6" destOrd="0" presId="urn:microsoft.com/office/officeart/2008/layout/LinedList"/>
    <dgm:cxn modelId="{B8CE3F5D-6D29-458A-9129-875E1C3E8C06}" type="presParOf" srcId="{ABD61F94-A8ED-4803-9D8D-7ACBD6004BDC}" destId="{722C36FE-E76E-439A-AD1C-F08214DF5B3B}" srcOrd="7" destOrd="0" presId="urn:microsoft.com/office/officeart/2008/layout/LinedList"/>
    <dgm:cxn modelId="{15340E0B-5314-4C01-B0DE-1EE43EDC7BD9}" type="presParOf" srcId="{722C36FE-E76E-439A-AD1C-F08214DF5B3B}" destId="{384BF382-86E2-430B-A274-AAE34D1D8F61}" srcOrd="0" destOrd="0" presId="urn:microsoft.com/office/officeart/2008/layout/LinedList"/>
    <dgm:cxn modelId="{E7493024-2143-46E2-A6F5-03A9AC0C0022}" type="presParOf" srcId="{722C36FE-E76E-439A-AD1C-F08214DF5B3B}" destId="{82ABE177-AA50-4FE4-854B-1C44C8680902}" srcOrd="1" destOrd="0" presId="urn:microsoft.com/office/officeart/2008/layout/LinedList"/>
    <dgm:cxn modelId="{5BA550D5-6BCA-4F94-AE7E-28F3128D5A09}" type="presParOf" srcId="{ABD61F94-A8ED-4803-9D8D-7ACBD6004BDC}" destId="{F0165948-AB46-45EA-8A02-E707EC3D1C9F}" srcOrd="8" destOrd="0" presId="urn:microsoft.com/office/officeart/2008/layout/LinedList"/>
    <dgm:cxn modelId="{F2B4D31D-D319-4862-A396-7E2D35568EE0}" type="presParOf" srcId="{ABD61F94-A8ED-4803-9D8D-7ACBD6004BDC}" destId="{CD87CB71-E4C6-4D99-A979-A06B9829A630}" srcOrd="9" destOrd="0" presId="urn:microsoft.com/office/officeart/2008/layout/LinedList"/>
    <dgm:cxn modelId="{4A247B26-CE49-42FA-907D-A9E44698A2D1}" type="presParOf" srcId="{CD87CB71-E4C6-4D99-A979-A06B9829A630}" destId="{EECA0F51-8F21-4B36-B477-CB2644EC8F63}" srcOrd="0" destOrd="0" presId="urn:microsoft.com/office/officeart/2008/layout/LinedList"/>
    <dgm:cxn modelId="{88BEB4C8-C3C9-433A-809E-840BE7D16217}" type="presParOf" srcId="{CD87CB71-E4C6-4D99-A979-A06B9829A630}" destId="{2243C13B-B2E6-49B0-BED0-CE3ADC657BE3}" srcOrd="1" destOrd="0" presId="urn:microsoft.com/office/officeart/2008/layout/LinedList"/>
    <dgm:cxn modelId="{B408B4A2-AF26-4DDA-9A79-61DC9120F5EB}" type="presParOf" srcId="{ABD61F94-A8ED-4803-9D8D-7ACBD6004BDC}" destId="{23CEFE99-4388-4A77-9641-65210EFCA28A}" srcOrd="10" destOrd="0" presId="urn:microsoft.com/office/officeart/2008/layout/LinedList"/>
    <dgm:cxn modelId="{2A75DFB0-7EA0-4BF6-8634-4178B36D008B}" type="presParOf" srcId="{ABD61F94-A8ED-4803-9D8D-7ACBD6004BDC}" destId="{671AA967-D262-4D47-9046-7C3B77256B4C}" srcOrd="11" destOrd="0" presId="urn:microsoft.com/office/officeart/2008/layout/LinedList"/>
    <dgm:cxn modelId="{36A9DC19-571E-48FD-87FC-00634C411226}" type="presParOf" srcId="{671AA967-D262-4D47-9046-7C3B77256B4C}" destId="{82242CD0-9EC2-43A1-B5FA-5D87A55BCB19}" srcOrd="0" destOrd="0" presId="urn:microsoft.com/office/officeart/2008/layout/LinedList"/>
    <dgm:cxn modelId="{6BA60956-B20D-4F27-BC1F-208C17B6F872}" type="presParOf" srcId="{671AA967-D262-4D47-9046-7C3B77256B4C}" destId="{E6CCB730-3F33-4402-8317-41783476C542}" srcOrd="1" destOrd="0" presId="urn:microsoft.com/office/officeart/2008/layout/LinedList"/>
    <dgm:cxn modelId="{0ABCC8FB-8ACA-4BD6-8DA7-DD96482B4DAC}" type="presParOf" srcId="{ABD61F94-A8ED-4803-9D8D-7ACBD6004BDC}" destId="{F87DE998-65DE-42AB-BE78-6BE50543DC74}" srcOrd="12" destOrd="0" presId="urn:microsoft.com/office/officeart/2008/layout/LinedList"/>
    <dgm:cxn modelId="{2BFC2417-8DB9-465F-9DA9-D77236124D02}" type="presParOf" srcId="{ABD61F94-A8ED-4803-9D8D-7ACBD6004BDC}" destId="{AF894687-BEA8-44D4-A952-5BB68B308099}" srcOrd="13" destOrd="0" presId="urn:microsoft.com/office/officeart/2008/layout/LinedList"/>
    <dgm:cxn modelId="{E60E046E-11B5-4D54-9B96-7775ADD3876F}" type="presParOf" srcId="{AF894687-BEA8-44D4-A952-5BB68B308099}" destId="{1523543D-5D05-4165-99A5-AA78134A1BA7}" srcOrd="0" destOrd="0" presId="urn:microsoft.com/office/officeart/2008/layout/LinedList"/>
    <dgm:cxn modelId="{E8606A95-DA05-4068-899F-BD87259DAAA5}" type="presParOf" srcId="{AF894687-BEA8-44D4-A952-5BB68B308099}" destId="{1BAB04F1-B89D-4607-B08A-FF90405E818F}" srcOrd="1" destOrd="0" presId="urn:microsoft.com/office/officeart/2008/layout/LinedList"/>
    <dgm:cxn modelId="{8168E227-687C-4450-A29F-1127D2A140F4}" type="presParOf" srcId="{ABD61F94-A8ED-4803-9D8D-7ACBD6004BDC}" destId="{DDB73913-C445-4A06-9EEC-91F1BB8CBCB2}" srcOrd="14" destOrd="0" presId="urn:microsoft.com/office/officeart/2008/layout/LinedList"/>
    <dgm:cxn modelId="{D44B3B88-1043-4A3D-A765-D1664F935A8E}" type="presParOf" srcId="{ABD61F94-A8ED-4803-9D8D-7ACBD6004BDC}" destId="{EFA71B16-EFB7-45F2-A3BE-D3CD5A5CD540}" srcOrd="15" destOrd="0" presId="urn:microsoft.com/office/officeart/2008/layout/LinedList"/>
    <dgm:cxn modelId="{9E35CA80-0C27-4144-A793-C5A992E0679D}" type="presParOf" srcId="{EFA71B16-EFB7-45F2-A3BE-D3CD5A5CD540}" destId="{6E67A669-8C9B-416A-9B8E-A8FC08A3A5FC}" srcOrd="0" destOrd="0" presId="urn:microsoft.com/office/officeart/2008/layout/LinedList"/>
    <dgm:cxn modelId="{C78365CA-3C8C-4C13-B340-7650D7724E71}" type="presParOf" srcId="{EFA71B16-EFB7-45F2-A3BE-D3CD5A5CD540}" destId="{48B8F3A3-60D3-4226-85DB-1A99771DE62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BDDC7A3-6737-4BBA-B748-1AF93023055B}"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0A8D4126-BDDE-408C-93AA-E26E2DE725D1}">
      <dgm:prSet/>
      <dgm:spPr/>
      <dgm:t>
        <a:bodyPr/>
        <a:lstStyle/>
        <a:p>
          <a:r>
            <a:rPr lang="en-US" b="1" i="0"/>
            <a:t>Controls database redundancy:</a:t>
          </a:r>
          <a:r>
            <a:rPr lang="en-US" b="0" i="0"/>
            <a:t> It can control data redundancy because it stores all the data in one single database file and that recorded data is placed in the database.</a:t>
          </a:r>
          <a:endParaRPr lang="en-US"/>
        </a:p>
      </dgm:t>
    </dgm:pt>
    <dgm:pt modelId="{FB493B96-1D84-4DCE-AADA-9223106D4B7E}" type="parTrans" cxnId="{D2A82237-32D0-47CF-8AF2-47E1E3D0052A}">
      <dgm:prSet/>
      <dgm:spPr/>
      <dgm:t>
        <a:bodyPr/>
        <a:lstStyle/>
        <a:p>
          <a:endParaRPr lang="en-US"/>
        </a:p>
      </dgm:t>
    </dgm:pt>
    <dgm:pt modelId="{E8EBFD15-61B8-4921-B290-9F7B1D9A1ED8}" type="sibTrans" cxnId="{D2A82237-32D0-47CF-8AF2-47E1E3D0052A}">
      <dgm:prSet/>
      <dgm:spPr/>
      <dgm:t>
        <a:bodyPr/>
        <a:lstStyle/>
        <a:p>
          <a:endParaRPr lang="en-US"/>
        </a:p>
      </dgm:t>
    </dgm:pt>
    <dgm:pt modelId="{99EA7416-06CC-40E3-B863-A5658A670F25}">
      <dgm:prSet/>
      <dgm:spPr/>
      <dgm:t>
        <a:bodyPr/>
        <a:lstStyle/>
        <a:p>
          <a:r>
            <a:rPr lang="en-US" b="1" i="0"/>
            <a:t>Data sharing:</a:t>
          </a:r>
          <a:r>
            <a:rPr lang="en-US" b="0" i="0"/>
            <a:t> In DBMS, the authorized users of an organization can share the data among multiple users.</a:t>
          </a:r>
          <a:endParaRPr lang="en-US"/>
        </a:p>
      </dgm:t>
    </dgm:pt>
    <dgm:pt modelId="{11B1FCCA-0391-4418-8743-0BA5BC6E894C}" type="parTrans" cxnId="{5EBCC784-67AB-4204-8B12-B475C0B5ED6A}">
      <dgm:prSet/>
      <dgm:spPr/>
      <dgm:t>
        <a:bodyPr/>
        <a:lstStyle/>
        <a:p>
          <a:endParaRPr lang="en-US"/>
        </a:p>
      </dgm:t>
    </dgm:pt>
    <dgm:pt modelId="{21840415-EC37-4368-AB60-28C8746C1766}" type="sibTrans" cxnId="{5EBCC784-67AB-4204-8B12-B475C0B5ED6A}">
      <dgm:prSet/>
      <dgm:spPr/>
      <dgm:t>
        <a:bodyPr/>
        <a:lstStyle/>
        <a:p>
          <a:endParaRPr lang="en-US"/>
        </a:p>
      </dgm:t>
    </dgm:pt>
    <dgm:pt modelId="{7BB48962-D7E1-4E9F-854E-CEA5EF54E7AF}">
      <dgm:prSet/>
      <dgm:spPr/>
      <dgm:t>
        <a:bodyPr/>
        <a:lstStyle/>
        <a:p>
          <a:r>
            <a:rPr lang="en-US" b="1" i="0"/>
            <a:t>Easily Maintenance:</a:t>
          </a:r>
          <a:r>
            <a:rPr lang="en-US" b="0" i="0"/>
            <a:t> It can be easily maintainable due to the centralized nature of the database system.</a:t>
          </a:r>
          <a:endParaRPr lang="en-US"/>
        </a:p>
      </dgm:t>
    </dgm:pt>
    <dgm:pt modelId="{C7AFF196-373B-4FC3-8454-CC46F1075174}" type="parTrans" cxnId="{1BC19FB1-0D99-4A12-A398-3F569E8FC20D}">
      <dgm:prSet/>
      <dgm:spPr/>
      <dgm:t>
        <a:bodyPr/>
        <a:lstStyle/>
        <a:p>
          <a:endParaRPr lang="en-US"/>
        </a:p>
      </dgm:t>
    </dgm:pt>
    <dgm:pt modelId="{9BD6C285-C252-40D6-9FF9-9B5EEC12FB6E}" type="sibTrans" cxnId="{1BC19FB1-0D99-4A12-A398-3F569E8FC20D}">
      <dgm:prSet/>
      <dgm:spPr/>
      <dgm:t>
        <a:bodyPr/>
        <a:lstStyle/>
        <a:p>
          <a:endParaRPr lang="en-US"/>
        </a:p>
      </dgm:t>
    </dgm:pt>
    <dgm:pt modelId="{A18D08AE-86AA-4E7B-9416-E9FCA02E0337}">
      <dgm:prSet/>
      <dgm:spPr/>
      <dgm:t>
        <a:bodyPr/>
        <a:lstStyle/>
        <a:p>
          <a:r>
            <a:rPr lang="en-US" b="1" i="0"/>
            <a:t>Reduce time:</a:t>
          </a:r>
          <a:r>
            <a:rPr lang="en-US" b="0" i="0"/>
            <a:t> It reduces development time and maintenance need.</a:t>
          </a:r>
          <a:endParaRPr lang="en-US"/>
        </a:p>
      </dgm:t>
    </dgm:pt>
    <dgm:pt modelId="{6F5AC8E8-3983-4559-8D89-3023D30667EC}" type="parTrans" cxnId="{58E51570-E8FE-495E-AC1D-BD3786AC9C65}">
      <dgm:prSet/>
      <dgm:spPr/>
      <dgm:t>
        <a:bodyPr/>
        <a:lstStyle/>
        <a:p>
          <a:endParaRPr lang="en-US"/>
        </a:p>
      </dgm:t>
    </dgm:pt>
    <dgm:pt modelId="{8F3B0F20-F7F8-4011-BA50-9F150411BD23}" type="sibTrans" cxnId="{58E51570-E8FE-495E-AC1D-BD3786AC9C65}">
      <dgm:prSet/>
      <dgm:spPr/>
      <dgm:t>
        <a:bodyPr/>
        <a:lstStyle/>
        <a:p>
          <a:endParaRPr lang="en-US"/>
        </a:p>
      </dgm:t>
    </dgm:pt>
    <dgm:pt modelId="{9DE1F259-26F9-45F1-9365-0977B65F8775}">
      <dgm:prSet/>
      <dgm:spPr/>
      <dgm:t>
        <a:bodyPr/>
        <a:lstStyle/>
        <a:p>
          <a:r>
            <a:rPr lang="en-US" b="1" i="0"/>
            <a:t>Backup:</a:t>
          </a:r>
          <a:r>
            <a:rPr lang="en-US" b="0" i="0"/>
            <a:t> It provides backup and recovery subsystems which create automatic backup of data from </a:t>
          </a:r>
          <a:r>
            <a:rPr lang="en-US" b="0" i="0">
              <a:hlinkClick xmlns:r="http://schemas.openxmlformats.org/officeDocument/2006/relationships" r:id="rId1"/>
            </a:rPr>
            <a:t>hardware</a:t>
          </a:r>
          <a:r>
            <a:rPr lang="en-US" b="0" i="0"/>
            <a:t> and </a:t>
          </a:r>
          <a:r>
            <a:rPr lang="en-US" b="0" i="0">
              <a:hlinkClick xmlns:r="http://schemas.openxmlformats.org/officeDocument/2006/relationships" r:id="rId2"/>
            </a:rPr>
            <a:t>software</a:t>
          </a:r>
          <a:r>
            <a:rPr lang="en-US" b="0" i="0"/>
            <a:t> failures and restores the data if required.</a:t>
          </a:r>
          <a:endParaRPr lang="en-US"/>
        </a:p>
      </dgm:t>
    </dgm:pt>
    <dgm:pt modelId="{6784DBD2-3C24-4C09-8F0A-9E900B919E89}" type="parTrans" cxnId="{4F413250-CB23-4027-A308-316FC60C4F86}">
      <dgm:prSet/>
      <dgm:spPr/>
      <dgm:t>
        <a:bodyPr/>
        <a:lstStyle/>
        <a:p>
          <a:endParaRPr lang="en-US"/>
        </a:p>
      </dgm:t>
    </dgm:pt>
    <dgm:pt modelId="{75540695-AB75-4627-A9A8-318BA8A6D395}" type="sibTrans" cxnId="{4F413250-CB23-4027-A308-316FC60C4F86}">
      <dgm:prSet/>
      <dgm:spPr/>
      <dgm:t>
        <a:bodyPr/>
        <a:lstStyle/>
        <a:p>
          <a:endParaRPr lang="en-US"/>
        </a:p>
      </dgm:t>
    </dgm:pt>
    <dgm:pt modelId="{EF55E0F2-1FBA-4380-84CF-6A35EB0EE4A2}">
      <dgm:prSet/>
      <dgm:spPr/>
      <dgm:t>
        <a:bodyPr/>
        <a:lstStyle/>
        <a:p>
          <a:r>
            <a:rPr lang="en-US" b="1" i="0"/>
            <a:t>multiple user interface:</a:t>
          </a:r>
          <a:r>
            <a:rPr lang="en-US" b="0" i="0"/>
            <a:t> It provides different types of user interfaces like graphical user interfaces, application program interfaces</a:t>
          </a:r>
          <a:endParaRPr lang="en-US"/>
        </a:p>
      </dgm:t>
    </dgm:pt>
    <dgm:pt modelId="{B064644A-694A-4C39-990B-805D4DD0B549}" type="parTrans" cxnId="{D001F303-EBA0-45F6-9A84-841F314F55ED}">
      <dgm:prSet/>
      <dgm:spPr/>
      <dgm:t>
        <a:bodyPr/>
        <a:lstStyle/>
        <a:p>
          <a:endParaRPr lang="en-US"/>
        </a:p>
      </dgm:t>
    </dgm:pt>
    <dgm:pt modelId="{B5A38769-4A85-46C7-B0D5-7A1A38E1633E}" type="sibTrans" cxnId="{D001F303-EBA0-45F6-9A84-841F314F55ED}">
      <dgm:prSet/>
      <dgm:spPr/>
      <dgm:t>
        <a:bodyPr/>
        <a:lstStyle/>
        <a:p>
          <a:endParaRPr lang="en-US"/>
        </a:p>
      </dgm:t>
    </dgm:pt>
    <dgm:pt modelId="{D5B01FE3-1A82-4DFB-AA73-E535855F351F}" type="pres">
      <dgm:prSet presAssocID="{EBDDC7A3-6737-4BBA-B748-1AF93023055B}" presName="diagram" presStyleCnt="0">
        <dgm:presLayoutVars>
          <dgm:dir/>
          <dgm:resizeHandles val="exact"/>
        </dgm:presLayoutVars>
      </dgm:prSet>
      <dgm:spPr/>
    </dgm:pt>
    <dgm:pt modelId="{3B20EB67-E07E-4554-BC39-E315062B020B}" type="pres">
      <dgm:prSet presAssocID="{0A8D4126-BDDE-408C-93AA-E26E2DE725D1}" presName="node" presStyleLbl="node1" presStyleIdx="0" presStyleCnt="6">
        <dgm:presLayoutVars>
          <dgm:bulletEnabled val="1"/>
        </dgm:presLayoutVars>
      </dgm:prSet>
      <dgm:spPr/>
    </dgm:pt>
    <dgm:pt modelId="{8CAE6796-5124-41E3-B200-118504EBFDCC}" type="pres">
      <dgm:prSet presAssocID="{E8EBFD15-61B8-4921-B290-9F7B1D9A1ED8}" presName="sibTrans" presStyleCnt="0"/>
      <dgm:spPr/>
    </dgm:pt>
    <dgm:pt modelId="{513EC653-1CE0-4123-B19A-C71C6A220550}" type="pres">
      <dgm:prSet presAssocID="{99EA7416-06CC-40E3-B863-A5658A670F25}" presName="node" presStyleLbl="node1" presStyleIdx="1" presStyleCnt="6">
        <dgm:presLayoutVars>
          <dgm:bulletEnabled val="1"/>
        </dgm:presLayoutVars>
      </dgm:prSet>
      <dgm:spPr/>
    </dgm:pt>
    <dgm:pt modelId="{E6DAE2F9-658D-43DD-8CB5-3FF5684F61E3}" type="pres">
      <dgm:prSet presAssocID="{21840415-EC37-4368-AB60-28C8746C1766}" presName="sibTrans" presStyleCnt="0"/>
      <dgm:spPr/>
    </dgm:pt>
    <dgm:pt modelId="{935F54C2-85CC-4F0B-B87E-6674E38BDFB6}" type="pres">
      <dgm:prSet presAssocID="{7BB48962-D7E1-4E9F-854E-CEA5EF54E7AF}" presName="node" presStyleLbl="node1" presStyleIdx="2" presStyleCnt="6">
        <dgm:presLayoutVars>
          <dgm:bulletEnabled val="1"/>
        </dgm:presLayoutVars>
      </dgm:prSet>
      <dgm:spPr/>
    </dgm:pt>
    <dgm:pt modelId="{4902AD68-9073-463B-B1CE-731C3E4608A5}" type="pres">
      <dgm:prSet presAssocID="{9BD6C285-C252-40D6-9FF9-9B5EEC12FB6E}" presName="sibTrans" presStyleCnt="0"/>
      <dgm:spPr/>
    </dgm:pt>
    <dgm:pt modelId="{8CB0642C-FBAD-4F23-BEE6-B40D33F73549}" type="pres">
      <dgm:prSet presAssocID="{A18D08AE-86AA-4E7B-9416-E9FCA02E0337}" presName="node" presStyleLbl="node1" presStyleIdx="3" presStyleCnt="6">
        <dgm:presLayoutVars>
          <dgm:bulletEnabled val="1"/>
        </dgm:presLayoutVars>
      </dgm:prSet>
      <dgm:spPr/>
    </dgm:pt>
    <dgm:pt modelId="{1415E819-B6FF-42D3-8046-D78D4DBB4093}" type="pres">
      <dgm:prSet presAssocID="{8F3B0F20-F7F8-4011-BA50-9F150411BD23}" presName="sibTrans" presStyleCnt="0"/>
      <dgm:spPr/>
    </dgm:pt>
    <dgm:pt modelId="{C43C89A4-4D07-4978-80C3-F4B19FF697DE}" type="pres">
      <dgm:prSet presAssocID="{9DE1F259-26F9-45F1-9365-0977B65F8775}" presName="node" presStyleLbl="node1" presStyleIdx="4" presStyleCnt="6">
        <dgm:presLayoutVars>
          <dgm:bulletEnabled val="1"/>
        </dgm:presLayoutVars>
      </dgm:prSet>
      <dgm:spPr/>
    </dgm:pt>
    <dgm:pt modelId="{65C18BFD-DF59-49E0-A162-A553D9AFC9CA}" type="pres">
      <dgm:prSet presAssocID="{75540695-AB75-4627-A9A8-318BA8A6D395}" presName="sibTrans" presStyleCnt="0"/>
      <dgm:spPr/>
    </dgm:pt>
    <dgm:pt modelId="{80F2B497-DD01-4927-90E7-B4CF12587762}" type="pres">
      <dgm:prSet presAssocID="{EF55E0F2-1FBA-4380-84CF-6A35EB0EE4A2}" presName="node" presStyleLbl="node1" presStyleIdx="5" presStyleCnt="6">
        <dgm:presLayoutVars>
          <dgm:bulletEnabled val="1"/>
        </dgm:presLayoutVars>
      </dgm:prSet>
      <dgm:spPr/>
    </dgm:pt>
  </dgm:ptLst>
  <dgm:cxnLst>
    <dgm:cxn modelId="{7716E803-0088-4CBF-832E-FA2BBAB97581}" type="presOf" srcId="{EBDDC7A3-6737-4BBA-B748-1AF93023055B}" destId="{D5B01FE3-1A82-4DFB-AA73-E535855F351F}" srcOrd="0" destOrd="0" presId="urn:microsoft.com/office/officeart/2005/8/layout/default"/>
    <dgm:cxn modelId="{D001F303-EBA0-45F6-9A84-841F314F55ED}" srcId="{EBDDC7A3-6737-4BBA-B748-1AF93023055B}" destId="{EF55E0F2-1FBA-4380-84CF-6A35EB0EE4A2}" srcOrd="5" destOrd="0" parTransId="{B064644A-694A-4C39-990B-805D4DD0B549}" sibTransId="{B5A38769-4A85-46C7-B0D5-7A1A38E1633E}"/>
    <dgm:cxn modelId="{D2A82237-32D0-47CF-8AF2-47E1E3D0052A}" srcId="{EBDDC7A3-6737-4BBA-B748-1AF93023055B}" destId="{0A8D4126-BDDE-408C-93AA-E26E2DE725D1}" srcOrd="0" destOrd="0" parTransId="{FB493B96-1D84-4DCE-AADA-9223106D4B7E}" sibTransId="{E8EBFD15-61B8-4921-B290-9F7B1D9A1ED8}"/>
    <dgm:cxn modelId="{9F601F3C-4B0B-47E1-8413-E85DC59FF8D0}" type="presOf" srcId="{99EA7416-06CC-40E3-B863-A5658A670F25}" destId="{513EC653-1CE0-4123-B19A-C71C6A220550}" srcOrd="0" destOrd="0" presId="urn:microsoft.com/office/officeart/2005/8/layout/default"/>
    <dgm:cxn modelId="{8224EA3E-B5BF-4DD3-B89C-F9577239406E}" type="presOf" srcId="{7BB48962-D7E1-4E9F-854E-CEA5EF54E7AF}" destId="{935F54C2-85CC-4F0B-B87E-6674E38BDFB6}" srcOrd="0" destOrd="0" presId="urn:microsoft.com/office/officeart/2005/8/layout/default"/>
    <dgm:cxn modelId="{3F247363-45A9-40AB-A2A0-21A69F854D30}" type="presOf" srcId="{A18D08AE-86AA-4E7B-9416-E9FCA02E0337}" destId="{8CB0642C-FBAD-4F23-BEE6-B40D33F73549}" srcOrd="0" destOrd="0" presId="urn:microsoft.com/office/officeart/2005/8/layout/default"/>
    <dgm:cxn modelId="{89E7BA47-6C69-462E-BE1F-726168558912}" type="presOf" srcId="{0A8D4126-BDDE-408C-93AA-E26E2DE725D1}" destId="{3B20EB67-E07E-4554-BC39-E315062B020B}" srcOrd="0" destOrd="0" presId="urn:microsoft.com/office/officeart/2005/8/layout/default"/>
    <dgm:cxn modelId="{58E51570-E8FE-495E-AC1D-BD3786AC9C65}" srcId="{EBDDC7A3-6737-4BBA-B748-1AF93023055B}" destId="{A18D08AE-86AA-4E7B-9416-E9FCA02E0337}" srcOrd="3" destOrd="0" parTransId="{6F5AC8E8-3983-4559-8D89-3023D30667EC}" sibTransId="{8F3B0F20-F7F8-4011-BA50-9F150411BD23}"/>
    <dgm:cxn modelId="{4F413250-CB23-4027-A308-316FC60C4F86}" srcId="{EBDDC7A3-6737-4BBA-B748-1AF93023055B}" destId="{9DE1F259-26F9-45F1-9365-0977B65F8775}" srcOrd="4" destOrd="0" parTransId="{6784DBD2-3C24-4C09-8F0A-9E900B919E89}" sibTransId="{75540695-AB75-4627-A9A8-318BA8A6D395}"/>
    <dgm:cxn modelId="{5EBCC784-67AB-4204-8B12-B475C0B5ED6A}" srcId="{EBDDC7A3-6737-4BBA-B748-1AF93023055B}" destId="{99EA7416-06CC-40E3-B863-A5658A670F25}" srcOrd="1" destOrd="0" parTransId="{11B1FCCA-0391-4418-8743-0BA5BC6E894C}" sibTransId="{21840415-EC37-4368-AB60-28C8746C1766}"/>
    <dgm:cxn modelId="{39649A9E-46CB-44C4-A1E9-4F306D2ABAB1}" type="presOf" srcId="{EF55E0F2-1FBA-4380-84CF-6A35EB0EE4A2}" destId="{80F2B497-DD01-4927-90E7-B4CF12587762}" srcOrd="0" destOrd="0" presId="urn:microsoft.com/office/officeart/2005/8/layout/default"/>
    <dgm:cxn modelId="{1BC19FB1-0D99-4A12-A398-3F569E8FC20D}" srcId="{EBDDC7A3-6737-4BBA-B748-1AF93023055B}" destId="{7BB48962-D7E1-4E9F-854E-CEA5EF54E7AF}" srcOrd="2" destOrd="0" parTransId="{C7AFF196-373B-4FC3-8454-CC46F1075174}" sibTransId="{9BD6C285-C252-40D6-9FF9-9B5EEC12FB6E}"/>
    <dgm:cxn modelId="{EB49BDCA-E982-4A58-BEAE-B3C709E4123B}" type="presOf" srcId="{9DE1F259-26F9-45F1-9365-0977B65F8775}" destId="{C43C89A4-4D07-4978-80C3-F4B19FF697DE}" srcOrd="0" destOrd="0" presId="urn:microsoft.com/office/officeart/2005/8/layout/default"/>
    <dgm:cxn modelId="{80B8263D-CE14-4A63-82AD-913FF22CC414}" type="presParOf" srcId="{D5B01FE3-1A82-4DFB-AA73-E535855F351F}" destId="{3B20EB67-E07E-4554-BC39-E315062B020B}" srcOrd="0" destOrd="0" presId="urn:microsoft.com/office/officeart/2005/8/layout/default"/>
    <dgm:cxn modelId="{B4A963C3-813E-4D69-BECC-C55DB5A2EC08}" type="presParOf" srcId="{D5B01FE3-1A82-4DFB-AA73-E535855F351F}" destId="{8CAE6796-5124-41E3-B200-118504EBFDCC}" srcOrd="1" destOrd="0" presId="urn:microsoft.com/office/officeart/2005/8/layout/default"/>
    <dgm:cxn modelId="{1E332F19-E538-4E2E-9A2C-0299963F40D8}" type="presParOf" srcId="{D5B01FE3-1A82-4DFB-AA73-E535855F351F}" destId="{513EC653-1CE0-4123-B19A-C71C6A220550}" srcOrd="2" destOrd="0" presId="urn:microsoft.com/office/officeart/2005/8/layout/default"/>
    <dgm:cxn modelId="{E851CBCB-69F4-4FF2-AADD-09B893D10D71}" type="presParOf" srcId="{D5B01FE3-1A82-4DFB-AA73-E535855F351F}" destId="{E6DAE2F9-658D-43DD-8CB5-3FF5684F61E3}" srcOrd="3" destOrd="0" presId="urn:microsoft.com/office/officeart/2005/8/layout/default"/>
    <dgm:cxn modelId="{3156E5AB-5AFB-4A4C-A4F6-5DCBC33AF9F0}" type="presParOf" srcId="{D5B01FE3-1A82-4DFB-AA73-E535855F351F}" destId="{935F54C2-85CC-4F0B-B87E-6674E38BDFB6}" srcOrd="4" destOrd="0" presId="urn:microsoft.com/office/officeart/2005/8/layout/default"/>
    <dgm:cxn modelId="{9F055612-364A-420A-BB99-FFEA87A190D7}" type="presParOf" srcId="{D5B01FE3-1A82-4DFB-AA73-E535855F351F}" destId="{4902AD68-9073-463B-B1CE-731C3E4608A5}" srcOrd="5" destOrd="0" presId="urn:microsoft.com/office/officeart/2005/8/layout/default"/>
    <dgm:cxn modelId="{E7A46F50-4A86-4637-9382-B2D01F4334B7}" type="presParOf" srcId="{D5B01FE3-1A82-4DFB-AA73-E535855F351F}" destId="{8CB0642C-FBAD-4F23-BEE6-B40D33F73549}" srcOrd="6" destOrd="0" presId="urn:microsoft.com/office/officeart/2005/8/layout/default"/>
    <dgm:cxn modelId="{7572093F-9B6E-4829-BC03-31BAE94F7791}" type="presParOf" srcId="{D5B01FE3-1A82-4DFB-AA73-E535855F351F}" destId="{1415E819-B6FF-42D3-8046-D78D4DBB4093}" srcOrd="7" destOrd="0" presId="urn:microsoft.com/office/officeart/2005/8/layout/default"/>
    <dgm:cxn modelId="{88EF65A6-8EF5-4C12-B812-9984A5ACE431}" type="presParOf" srcId="{D5B01FE3-1A82-4DFB-AA73-E535855F351F}" destId="{C43C89A4-4D07-4978-80C3-F4B19FF697DE}" srcOrd="8" destOrd="0" presId="urn:microsoft.com/office/officeart/2005/8/layout/default"/>
    <dgm:cxn modelId="{7E90D80F-3086-405D-84D6-9D5AEE118466}" type="presParOf" srcId="{D5B01FE3-1A82-4DFB-AA73-E535855F351F}" destId="{65C18BFD-DF59-49E0-A162-A553D9AFC9CA}" srcOrd="9" destOrd="0" presId="urn:microsoft.com/office/officeart/2005/8/layout/default"/>
    <dgm:cxn modelId="{CA2510C6-502F-4D9F-AFC8-4EE6EF99C4A1}" type="presParOf" srcId="{D5B01FE3-1A82-4DFB-AA73-E535855F351F}" destId="{80F2B497-DD01-4927-90E7-B4CF12587762}"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991AE1-D5E6-42E5-8C49-8FC7E9F13330}" type="doc">
      <dgm:prSet loTypeId="urn:microsoft.com/office/officeart/2016/7/layout/RepeatingBendingProcessNew" loCatId="process" qsTypeId="urn:microsoft.com/office/officeart/2005/8/quickstyle/simple1" qsCatId="simple" csTypeId="urn:microsoft.com/office/officeart/2005/8/colors/colorful5" csCatId="colorful" phldr="1"/>
      <dgm:spPr/>
      <dgm:t>
        <a:bodyPr/>
        <a:lstStyle/>
        <a:p>
          <a:endParaRPr lang="en-US"/>
        </a:p>
      </dgm:t>
    </dgm:pt>
    <dgm:pt modelId="{F2723CC7-EC73-4334-813C-7FD64ACC561A}">
      <dgm:prSet/>
      <dgm:spPr/>
      <dgm:t>
        <a:bodyPr/>
        <a:lstStyle/>
        <a:p>
          <a:r>
            <a:rPr lang="en-US" b="0" i="0"/>
            <a:t>The select operation selects tuples that satisfy a given predicate.</a:t>
          </a:r>
          <a:endParaRPr lang="en-US"/>
        </a:p>
      </dgm:t>
    </dgm:pt>
    <dgm:pt modelId="{8648D3EF-6065-4387-A6D7-5A23543D709C}" type="parTrans" cxnId="{5B12250B-1829-4900-90B3-5B8C400988A2}">
      <dgm:prSet/>
      <dgm:spPr/>
      <dgm:t>
        <a:bodyPr/>
        <a:lstStyle/>
        <a:p>
          <a:endParaRPr lang="en-US"/>
        </a:p>
      </dgm:t>
    </dgm:pt>
    <dgm:pt modelId="{E4230AA9-1172-4829-9CCA-D7829B0779D9}" type="sibTrans" cxnId="{5B12250B-1829-4900-90B3-5B8C400988A2}">
      <dgm:prSet/>
      <dgm:spPr/>
      <dgm:t>
        <a:bodyPr/>
        <a:lstStyle/>
        <a:p>
          <a:endParaRPr lang="en-US"/>
        </a:p>
      </dgm:t>
    </dgm:pt>
    <dgm:pt modelId="{E73E99A3-7065-4A2E-88CB-EFA660B394DD}">
      <dgm:prSet/>
      <dgm:spPr/>
      <dgm:t>
        <a:bodyPr/>
        <a:lstStyle/>
        <a:p>
          <a:r>
            <a:rPr lang="en-US" b="0" i="0"/>
            <a:t>It is denoted by sigma (σ).</a:t>
          </a:r>
          <a:endParaRPr lang="en-US"/>
        </a:p>
      </dgm:t>
    </dgm:pt>
    <dgm:pt modelId="{38358BA4-C857-4434-ADEC-29718D9633D9}" type="parTrans" cxnId="{04B67AFF-16F2-4299-80A0-38E33273A77B}">
      <dgm:prSet/>
      <dgm:spPr/>
      <dgm:t>
        <a:bodyPr/>
        <a:lstStyle/>
        <a:p>
          <a:endParaRPr lang="en-US"/>
        </a:p>
      </dgm:t>
    </dgm:pt>
    <dgm:pt modelId="{E7D4E2F7-E5AE-40D4-A675-EB18D18C80F9}" type="sibTrans" cxnId="{04B67AFF-16F2-4299-80A0-38E33273A77B}">
      <dgm:prSet/>
      <dgm:spPr/>
      <dgm:t>
        <a:bodyPr/>
        <a:lstStyle/>
        <a:p>
          <a:endParaRPr lang="en-US"/>
        </a:p>
      </dgm:t>
    </dgm:pt>
    <dgm:pt modelId="{D7DAC254-3661-411A-A11E-7B7CFC220D62}">
      <dgm:prSet/>
      <dgm:spPr/>
      <dgm:t>
        <a:bodyPr/>
        <a:lstStyle/>
        <a:p>
          <a:r>
            <a:rPr lang="en-US" b="0" i="0"/>
            <a:t>Notation:  σ p(r)  </a:t>
          </a:r>
          <a:endParaRPr lang="en-US"/>
        </a:p>
      </dgm:t>
    </dgm:pt>
    <dgm:pt modelId="{1D84F523-7F50-4AC7-9058-8A3A3CC8F36E}" type="parTrans" cxnId="{71D47E7F-DA45-4CED-BAAB-3AF22B3ECDC5}">
      <dgm:prSet/>
      <dgm:spPr/>
      <dgm:t>
        <a:bodyPr/>
        <a:lstStyle/>
        <a:p>
          <a:endParaRPr lang="en-US"/>
        </a:p>
      </dgm:t>
    </dgm:pt>
    <dgm:pt modelId="{4B9EBCC3-AE7B-4821-BD95-B5D3FCB760EB}" type="sibTrans" cxnId="{71D47E7F-DA45-4CED-BAAB-3AF22B3ECDC5}">
      <dgm:prSet/>
      <dgm:spPr/>
      <dgm:t>
        <a:bodyPr/>
        <a:lstStyle/>
        <a:p>
          <a:endParaRPr lang="en-US"/>
        </a:p>
      </dgm:t>
    </dgm:pt>
    <dgm:pt modelId="{37C93FFC-07FF-46AC-B3D6-56F7B8515E5D}">
      <dgm:prSet/>
      <dgm:spPr/>
      <dgm:t>
        <a:bodyPr/>
        <a:lstStyle/>
        <a:p>
          <a:r>
            <a:rPr lang="en-US" b="1" i="0"/>
            <a:t>Where:</a:t>
          </a:r>
          <a:endParaRPr lang="en-US"/>
        </a:p>
      </dgm:t>
    </dgm:pt>
    <dgm:pt modelId="{AFB971B0-BF31-4913-95C3-DE9EC5490581}" type="parTrans" cxnId="{3A94E993-EE09-4367-A39E-3EFB6BFC9487}">
      <dgm:prSet/>
      <dgm:spPr/>
      <dgm:t>
        <a:bodyPr/>
        <a:lstStyle/>
        <a:p>
          <a:endParaRPr lang="en-US"/>
        </a:p>
      </dgm:t>
    </dgm:pt>
    <dgm:pt modelId="{5FCDF79B-1229-47DA-9997-4DF304A66EA3}" type="sibTrans" cxnId="{3A94E993-EE09-4367-A39E-3EFB6BFC9487}">
      <dgm:prSet/>
      <dgm:spPr/>
      <dgm:t>
        <a:bodyPr/>
        <a:lstStyle/>
        <a:p>
          <a:endParaRPr lang="en-US"/>
        </a:p>
      </dgm:t>
    </dgm:pt>
    <dgm:pt modelId="{C6D255DE-6B96-49E5-8B0B-C8E909B85271}">
      <dgm:prSet/>
      <dgm:spPr/>
      <dgm:t>
        <a:bodyPr/>
        <a:lstStyle/>
        <a:p>
          <a:r>
            <a:rPr lang="en-US" b="1" i="0"/>
            <a:t>σ</a:t>
          </a:r>
          <a:r>
            <a:rPr lang="en-US" b="0" i="0"/>
            <a:t> is used for selection prediction</a:t>
          </a:r>
          <a:endParaRPr lang="en-US"/>
        </a:p>
      </dgm:t>
    </dgm:pt>
    <dgm:pt modelId="{AA4CCDAD-4CCF-4150-8464-686CBD9FD2A3}" type="parTrans" cxnId="{925B2729-9A84-480A-88D3-01DC6E481954}">
      <dgm:prSet/>
      <dgm:spPr/>
      <dgm:t>
        <a:bodyPr/>
        <a:lstStyle/>
        <a:p>
          <a:endParaRPr lang="en-US"/>
        </a:p>
      </dgm:t>
    </dgm:pt>
    <dgm:pt modelId="{49F8C44B-550A-46C8-A884-FC4B4C247219}" type="sibTrans" cxnId="{925B2729-9A84-480A-88D3-01DC6E481954}">
      <dgm:prSet/>
      <dgm:spPr/>
      <dgm:t>
        <a:bodyPr/>
        <a:lstStyle/>
        <a:p>
          <a:endParaRPr lang="en-US"/>
        </a:p>
      </dgm:t>
    </dgm:pt>
    <dgm:pt modelId="{60811796-126D-47EB-8BDB-23CD8EB2B1D5}">
      <dgm:prSet/>
      <dgm:spPr/>
      <dgm:t>
        <a:bodyPr/>
        <a:lstStyle/>
        <a:p>
          <a:r>
            <a:rPr lang="en-US" b="1" i="0"/>
            <a:t>r</a:t>
          </a:r>
          <a:r>
            <a:rPr lang="en-US" b="0" i="0"/>
            <a:t> is used for relation</a:t>
          </a:r>
          <a:endParaRPr lang="en-US"/>
        </a:p>
      </dgm:t>
    </dgm:pt>
    <dgm:pt modelId="{8BB91BD0-ADA2-4B34-8EDE-010666201A19}" type="parTrans" cxnId="{8CDEB303-BA6B-43AB-89F8-96710C5B4CD9}">
      <dgm:prSet/>
      <dgm:spPr/>
      <dgm:t>
        <a:bodyPr/>
        <a:lstStyle/>
        <a:p>
          <a:endParaRPr lang="en-US"/>
        </a:p>
      </dgm:t>
    </dgm:pt>
    <dgm:pt modelId="{54A62E98-E714-48E2-BC9E-65CC65AF53BA}" type="sibTrans" cxnId="{8CDEB303-BA6B-43AB-89F8-96710C5B4CD9}">
      <dgm:prSet/>
      <dgm:spPr/>
      <dgm:t>
        <a:bodyPr/>
        <a:lstStyle/>
        <a:p>
          <a:endParaRPr lang="en-US"/>
        </a:p>
      </dgm:t>
    </dgm:pt>
    <dgm:pt modelId="{BF56A1DC-2154-4861-B318-990D5C6F191E}">
      <dgm:prSet/>
      <dgm:spPr/>
      <dgm:t>
        <a:bodyPr/>
        <a:lstStyle/>
        <a:p>
          <a:r>
            <a:rPr lang="en-US" b="1" i="0" dirty="0"/>
            <a:t>p</a:t>
          </a:r>
          <a:r>
            <a:rPr lang="en-US" b="0" i="0" dirty="0"/>
            <a:t> is used as a propositional logic formula which may use connectors like: AND OR and NOT. These relational can use as relational operators like =, ≠, ≥, &lt;, &gt;, ≤.</a:t>
          </a:r>
          <a:endParaRPr lang="en-US" dirty="0"/>
        </a:p>
      </dgm:t>
    </dgm:pt>
    <dgm:pt modelId="{0D1165F2-CEA5-49A0-BFDF-3535AB97B767}" type="parTrans" cxnId="{669050B9-9E6C-44F8-9BA1-98496D9E26CD}">
      <dgm:prSet/>
      <dgm:spPr/>
      <dgm:t>
        <a:bodyPr/>
        <a:lstStyle/>
        <a:p>
          <a:endParaRPr lang="en-US"/>
        </a:p>
      </dgm:t>
    </dgm:pt>
    <dgm:pt modelId="{E841172A-4988-43CF-84A6-E6DEADBCECF6}" type="sibTrans" cxnId="{669050B9-9E6C-44F8-9BA1-98496D9E26CD}">
      <dgm:prSet/>
      <dgm:spPr/>
      <dgm:t>
        <a:bodyPr/>
        <a:lstStyle/>
        <a:p>
          <a:endParaRPr lang="en-US"/>
        </a:p>
      </dgm:t>
    </dgm:pt>
    <dgm:pt modelId="{6607D2F3-7DDC-46A7-8AA2-5626E29E3C75}" type="pres">
      <dgm:prSet presAssocID="{8B991AE1-D5E6-42E5-8C49-8FC7E9F13330}" presName="Name0" presStyleCnt="0">
        <dgm:presLayoutVars>
          <dgm:dir/>
          <dgm:resizeHandles val="exact"/>
        </dgm:presLayoutVars>
      </dgm:prSet>
      <dgm:spPr/>
    </dgm:pt>
    <dgm:pt modelId="{52084403-354D-4E2E-8659-146AF2E8CBEA}" type="pres">
      <dgm:prSet presAssocID="{F2723CC7-EC73-4334-813C-7FD64ACC561A}" presName="node" presStyleLbl="node1" presStyleIdx="0" presStyleCnt="7">
        <dgm:presLayoutVars>
          <dgm:bulletEnabled val="1"/>
        </dgm:presLayoutVars>
      </dgm:prSet>
      <dgm:spPr/>
    </dgm:pt>
    <dgm:pt modelId="{379F3E0A-1E7B-4523-B7E0-81742435F6EC}" type="pres">
      <dgm:prSet presAssocID="{E4230AA9-1172-4829-9CCA-D7829B0779D9}" presName="sibTrans" presStyleLbl="sibTrans1D1" presStyleIdx="0" presStyleCnt="6"/>
      <dgm:spPr/>
    </dgm:pt>
    <dgm:pt modelId="{E80D7B4C-3923-44ED-ACD1-7C680B75FB8D}" type="pres">
      <dgm:prSet presAssocID="{E4230AA9-1172-4829-9CCA-D7829B0779D9}" presName="connectorText" presStyleLbl="sibTrans1D1" presStyleIdx="0" presStyleCnt="6"/>
      <dgm:spPr/>
    </dgm:pt>
    <dgm:pt modelId="{D599990B-BEB5-486D-B260-6E897A0D7300}" type="pres">
      <dgm:prSet presAssocID="{E73E99A3-7065-4A2E-88CB-EFA660B394DD}" presName="node" presStyleLbl="node1" presStyleIdx="1" presStyleCnt="7">
        <dgm:presLayoutVars>
          <dgm:bulletEnabled val="1"/>
        </dgm:presLayoutVars>
      </dgm:prSet>
      <dgm:spPr/>
    </dgm:pt>
    <dgm:pt modelId="{FBD34384-67A6-456B-A557-217AE4EF7081}" type="pres">
      <dgm:prSet presAssocID="{E7D4E2F7-E5AE-40D4-A675-EB18D18C80F9}" presName="sibTrans" presStyleLbl="sibTrans1D1" presStyleIdx="1" presStyleCnt="6"/>
      <dgm:spPr/>
    </dgm:pt>
    <dgm:pt modelId="{E9E98514-EE41-4147-9E44-D28577B6C7E4}" type="pres">
      <dgm:prSet presAssocID="{E7D4E2F7-E5AE-40D4-A675-EB18D18C80F9}" presName="connectorText" presStyleLbl="sibTrans1D1" presStyleIdx="1" presStyleCnt="6"/>
      <dgm:spPr/>
    </dgm:pt>
    <dgm:pt modelId="{6B539DDB-FECF-4FAB-B301-6E441FDD58DE}" type="pres">
      <dgm:prSet presAssocID="{D7DAC254-3661-411A-A11E-7B7CFC220D62}" presName="node" presStyleLbl="node1" presStyleIdx="2" presStyleCnt="7">
        <dgm:presLayoutVars>
          <dgm:bulletEnabled val="1"/>
        </dgm:presLayoutVars>
      </dgm:prSet>
      <dgm:spPr/>
    </dgm:pt>
    <dgm:pt modelId="{1F96F901-F434-4F25-BDC4-AE380C3A7E50}" type="pres">
      <dgm:prSet presAssocID="{4B9EBCC3-AE7B-4821-BD95-B5D3FCB760EB}" presName="sibTrans" presStyleLbl="sibTrans1D1" presStyleIdx="2" presStyleCnt="6"/>
      <dgm:spPr/>
    </dgm:pt>
    <dgm:pt modelId="{E4C18ED8-7880-4207-9F2A-46B65DC67A01}" type="pres">
      <dgm:prSet presAssocID="{4B9EBCC3-AE7B-4821-BD95-B5D3FCB760EB}" presName="connectorText" presStyleLbl="sibTrans1D1" presStyleIdx="2" presStyleCnt="6"/>
      <dgm:spPr/>
    </dgm:pt>
    <dgm:pt modelId="{AF2317B0-F1DC-4E32-8733-755CD04C3729}" type="pres">
      <dgm:prSet presAssocID="{37C93FFC-07FF-46AC-B3D6-56F7B8515E5D}" presName="node" presStyleLbl="node1" presStyleIdx="3" presStyleCnt="7">
        <dgm:presLayoutVars>
          <dgm:bulletEnabled val="1"/>
        </dgm:presLayoutVars>
      </dgm:prSet>
      <dgm:spPr/>
    </dgm:pt>
    <dgm:pt modelId="{7CE5D33B-BFC2-4AA7-BBB2-E55F618D4E08}" type="pres">
      <dgm:prSet presAssocID="{5FCDF79B-1229-47DA-9997-4DF304A66EA3}" presName="sibTrans" presStyleLbl="sibTrans1D1" presStyleIdx="3" presStyleCnt="6"/>
      <dgm:spPr/>
    </dgm:pt>
    <dgm:pt modelId="{11D7C7B4-BFE8-4DC5-B4BE-C61991AB6892}" type="pres">
      <dgm:prSet presAssocID="{5FCDF79B-1229-47DA-9997-4DF304A66EA3}" presName="connectorText" presStyleLbl="sibTrans1D1" presStyleIdx="3" presStyleCnt="6"/>
      <dgm:spPr/>
    </dgm:pt>
    <dgm:pt modelId="{6317B390-1936-43B1-A0DA-2AED87D46BA1}" type="pres">
      <dgm:prSet presAssocID="{C6D255DE-6B96-49E5-8B0B-C8E909B85271}" presName="node" presStyleLbl="node1" presStyleIdx="4" presStyleCnt="7">
        <dgm:presLayoutVars>
          <dgm:bulletEnabled val="1"/>
        </dgm:presLayoutVars>
      </dgm:prSet>
      <dgm:spPr/>
    </dgm:pt>
    <dgm:pt modelId="{D4CBEA9C-A9DD-4FB2-B512-A712BAB5B3D6}" type="pres">
      <dgm:prSet presAssocID="{49F8C44B-550A-46C8-A884-FC4B4C247219}" presName="sibTrans" presStyleLbl="sibTrans1D1" presStyleIdx="4" presStyleCnt="6"/>
      <dgm:spPr/>
    </dgm:pt>
    <dgm:pt modelId="{2A3D01FD-78BD-474E-8049-FA0FBCA1DEF0}" type="pres">
      <dgm:prSet presAssocID="{49F8C44B-550A-46C8-A884-FC4B4C247219}" presName="connectorText" presStyleLbl="sibTrans1D1" presStyleIdx="4" presStyleCnt="6"/>
      <dgm:spPr/>
    </dgm:pt>
    <dgm:pt modelId="{5E5953DF-0BE6-4261-A5BF-8D750E01D260}" type="pres">
      <dgm:prSet presAssocID="{60811796-126D-47EB-8BDB-23CD8EB2B1D5}" presName="node" presStyleLbl="node1" presStyleIdx="5" presStyleCnt="7">
        <dgm:presLayoutVars>
          <dgm:bulletEnabled val="1"/>
        </dgm:presLayoutVars>
      </dgm:prSet>
      <dgm:spPr/>
    </dgm:pt>
    <dgm:pt modelId="{82D5E80F-3EA6-44B7-8AD0-85F29359762E}" type="pres">
      <dgm:prSet presAssocID="{54A62E98-E714-48E2-BC9E-65CC65AF53BA}" presName="sibTrans" presStyleLbl="sibTrans1D1" presStyleIdx="5" presStyleCnt="6"/>
      <dgm:spPr/>
    </dgm:pt>
    <dgm:pt modelId="{784AC23A-AF92-4951-BE03-40ACE0813944}" type="pres">
      <dgm:prSet presAssocID="{54A62E98-E714-48E2-BC9E-65CC65AF53BA}" presName="connectorText" presStyleLbl="sibTrans1D1" presStyleIdx="5" presStyleCnt="6"/>
      <dgm:spPr/>
    </dgm:pt>
    <dgm:pt modelId="{74EE15F9-AD9D-4794-B756-7FC643D4E54F}" type="pres">
      <dgm:prSet presAssocID="{BF56A1DC-2154-4861-B318-990D5C6F191E}" presName="node" presStyleLbl="node1" presStyleIdx="6" presStyleCnt="7" custScaleX="168150">
        <dgm:presLayoutVars>
          <dgm:bulletEnabled val="1"/>
        </dgm:presLayoutVars>
      </dgm:prSet>
      <dgm:spPr/>
    </dgm:pt>
  </dgm:ptLst>
  <dgm:cxnLst>
    <dgm:cxn modelId="{DDBD1600-994C-43F9-B372-4864F4029826}" type="presOf" srcId="{E7D4E2F7-E5AE-40D4-A675-EB18D18C80F9}" destId="{FBD34384-67A6-456B-A557-217AE4EF7081}" srcOrd="0" destOrd="0" presId="urn:microsoft.com/office/officeart/2016/7/layout/RepeatingBendingProcessNew"/>
    <dgm:cxn modelId="{8CDEB303-BA6B-43AB-89F8-96710C5B4CD9}" srcId="{8B991AE1-D5E6-42E5-8C49-8FC7E9F13330}" destId="{60811796-126D-47EB-8BDB-23CD8EB2B1D5}" srcOrd="5" destOrd="0" parTransId="{8BB91BD0-ADA2-4B34-8EDE-010666201A19}" sibTransId="{54A62E98-E714-48E2-BC9E-65CC65AF53BA}"/>
    <dgm:cxn modelId="{5B12250B-1829-4900-90B3-5B8C400988A2}" srcId="{8B991AE1-D5E6-42E5-8C49-8FC7E9F13330}" destId="{F2723CC7-EC73-4334-813C-7FD64ACC561A}" srcOrd="0" destOrd="0" parTransId="{8648D3EF-6065-4387-A6D7-5A23543D709C}" sibTransId="{E4230AA9-1172-4829-9CCA-D7829B0779D9}"/>
    <dgm:cxn modelId="{35DB740B-9FD2-402A-9196-C6A991DCADC4}" type="presOf" srcId="{49F8C44B-550A-46C8-A884-FC4B4C247219}" destId="{2A3D01FD-78BD-474E-8049-FA0FBCA1DEF0}" srcOrd="1" destOrd="0" presId="urn:microsoft.com/office/officeart/2016/7/layout/RepeatingBendingProcessNew"/>
    <dgm:cxn modelId="{331C6E12-3245-40CD-B9CD-A1DFA1FC0FC2}" type="presOf" srcId="{F2723CC7-EC73-4334-813C-7FD64ACC561A}" destId="{52084403-354D-4E2E-8659-146AF2E8CBEA}" srcOrd="0" destOrd="0" presId="urn:microsoft.com/office/officeart/2016/7/layout/RepeatingBendingProcessNew"/>
    <dgm:cxn modelId="{925B2729-9A84-480A-88D3-01DC6E481954}" srcId="{8B991AE1-D5E6-42E5-8C49-8FC7E9F13330}" destId="{C6D255DE-6B96-49E5-8B0B-C8E909B85271}" srcOrd="4" destOrd="0" parTransId="{AA4CCDAD-4CCF-4150-8464-686CBD9FD2A3}" sibTransId="{49F8C44B-550A-46C8-A884-FC4B4C247219}"/>
    <dgm:cxn modelId="{3F94E229-E234-479E-99DB-477A0B9DE4CB}" type="presOf" srcId="{49F8C44B-550A-46C8-A884-FC4B4C247219}" destId="{D4CBEA9C-A9DD-4FB2-B512-A712BAB5B3D6}" srcOrd="0" destOrd="0" presId="urn:microsoft.com/office/officeart/2016/7/layout/RepeatingBendingProcessNew"/>
    <dgm:cxn modelId="{58771E35-BC7D-4A4C-AEF1-4B7DC3FA5A40}" type="presOf" srcId="{4B9EBCC3-AE7B-4821-BD95-B5D3FCB760EB}" destId="{E4C18ED8-7880-4207-9F2A-46B65DC67A01}" srcOrd="1" destOrd="0" presId="urn:microsoft.com/office/officeart/2016/7/layout/RepeatingBendingProcessNew"/>
    <dgm:cxn modelId="{15305C3C-9045-4563-BE78-C94A89E2276A}" type="presOf" srcId="{E7D4E2F7-E5AE-40D4-A675-EB18D18C80F9}" destId="{E9E98514-EE41-4147-9E44-D28577B6C7E4}" srcOrd="1" destOrd="0" presId="urn:microsoft.com/office/officeart/2016/7/layout/RepeatingBendingProcessNew"/>
    <dgm:cxn modelId="{67C5875F-5645-4C8E-904B-F11EB13369E6}" type="presOf" srcId="{60811796-126D-47EB-8BDB-23CD8EB2B1D5}" destId="{5E5953DF-0BE6-4261-A5BF-8D750E01D260}" srcOrd="0" destOrd="0" presId="urn:microsoft.com/office/officeart/2016/7/layout/RepeatingBendingProcessNew"/>
    <dgm:cxn modelId="{72102862-D24D-4471-A34C-12505F26AFAA}" type="presOf" srcId="{E73E99A3-7065-4A2E-88CB-EFA660B394DD}" destId="{D599990B-BEB5-486D-B260-6E897A0D7300}" srcOrd="0" destOrd="0" presId="urn:microsoft.com/office/officeart/2016/7/layout/RepeatingBendingProcessNew"/>
    <dgm:cxn modelId="{A901F067-46FA-48D3-A5FE-A2E7CB6D0ADD}" type="presOf" srcId="{C6D255DE-6B96-49E5-8B0B-C8E909B85271}" destId="{6317B390-1936-43B1-A0DA-2AED87D46BA1}" srcOrd="0" destOrd="0" presId="urn:microsoft.com/office/officeart/2016/7/layout/RepeatingBendingProcessNew"/>
    <dgm:cxn modelId="{71D47E7F-DA45-4CED-BAAB-3AF22B3ECDC5}" srcId="{8B991AE1-D5E6-42E5-8C49-8FC7E9F13330}" destId="{D7DAC254-3661-411A-A11E-7B7CFC220D62}" srcOrd="2" destOrd="0" parTransId="{1D84F523-7F50-4AC7-9058-8A3A3CC8F36E}" sibTransId="{4B9EBCC3-AE7B-4821-BD95-B5D3FCB760EB}"/>
    <dgm:cxn modelId="{DE6EFF81-7B0B-4CD9-8FB2-510C849A812C}" type="presOf" srcId="{4B9EBCC3-AE7B-4821-BD95-B5D3FCB760EB}" destId="{1F96F901-F434-4F25-BDC4-AE380C3A7E50}" srcOrd="0" destOrd="0" presId="urn:microsoft.com/office/officeart/2016/7/layout/RepeatingBendingProcessNew"/>
    <dgm:cxn modelId="{734EFE91-610D-474F-B4B9-CDC9867BD191}" type="presOf" srcId="{E4230AA9-1172-4829-9CCA-D7829B0779D9}" destId="{379F3E0A-1E7B-4523-B7E0-81742435F6EC}" srcOrd="0" destOrd="0" presId="urn:microsoft.com/office/officeart/2016/7/layout/RepeatingBendingProcessNew"/>
    <dgm:cxn modelId="{3A94E993-EE09-4367-A39E-3EFB6BFC9487}" srcId="{8B991AE1-D5E6-42E5-8C49-8FC7E9F13330}" destId="{37C93FFC-07FF-46AC-B3D6-56F7B8515E5D}" srcOrd="3" destOrd="0" parTransId="{AFB971B0-BF31-4913-95C3-DE9EC5490581}" sibTransId="{5FCDF79B-1229-47DA-9997-4DF304A66EA3}"/>
    <dgm:cxn modelId="{571EDBA1-DE3D-4F7B-8BCF-785405F84F62}" type="presOf" srcId="{5FCDF79B-1229-47DA-9997-4DF304A66EA3}" destId="{11D7C7B4-BFE8-4DC5-B4BE-C61991AB6892}" srcOrd="1" destOrd="0" presId="urn:microsoft.com/office/officeart/2016/7/layout/RepeatingBendingProcessNew"/>
    <dgm:cxn modelId="{669050B9-9E6C-44F8-9BA1-98496D9E26CD}" srcId="{8B991AE1-D5E6-42E5-8C49-8FC7E9F13330}" destId="{BF56A1DC-2154-4861-B318-990D5C6F191E}" srcOrd="6" destOrd="0" parTransId="{0D1165F2-CEA5-49A0-BFDF-3535AB97B767}" sibTransId="{E841172A-4988-43CF-84A6-E6DEADBCECF6}"/>
    <dgm:cxn modelId="{80945DD3-C8DC-406F-95EC-515361724F59}" type="presOf" srcId="{E4230AA9-1172-4829-9CCA-D7829B0779D9}" destId="{E80D7B4C-3923-44ED-ACD1-7C680B75FB8D}" srcOrd="1" destOrd="0" presId="urn:microsoft.com/office/officeart/2016/7/layout/RepeatingBendingProcessNew"/>
    <dgm:cxn modelId="{D303E4D5-3CD9-4ACA-BF84-BD7225CE0CEC}" type="presOf" srcId="{8B991AE1-D5E6-42E5-8C49-8FC7E9F13330}" destId="{6607D2F3-7DDC-46A7-8AA2-5626E29E3C75}" srcOrd="0" destOrd="0" presId="urn:microsoft.com/office/officeart/2016/7/layout/RepeatingBendingProcessNew"/>
    <dgm:cxn modelId="{3E2E39D6-1598-42B9-A53E-FA814AB3AED0}" type="presOf" srcId="{5FCDF79B-1229-47DA-9997-4DF304A66EA3}" destId="{7CE5D33B-BFC2-4AA7-BBB2-E55F618D4E08}" srcOrd="0" destOrd="0" presId="urn:microsoft.com/office/officeart/2016/7/layout/RepeatingBendingProcessNew"/>
    <dgm:cxn modelId="{DE80A1D7-2B41-460D-A735-EFFF320DFE51}" type="presOf" srcId="{37C93FFC-07FF-46AC-B3D6-56F7B8515E5D}" destId="{AF2317B0-F1DC-4E32-8733-755CD04C3729}" srcOrd="0" destOrd="0" presId="urn:microsoft.com/office/officeart/2016/7/layout/RepeatingBendingProcessNew"/>
    <dgm:cxn modelId="{96ABF9E3-B68C-495B-ADCB-2B53884365A8}" type="presOf" srcId="{54A62E98-E714-48E2-BC9E-65CC65AF53BA}" destId="{82D5E80F-3EA6-44B7-8AD0-85F29359762E}" srcOrd="0" destOrd="0" presId="urn:microsoft.com/office/officeart/2016/7/layout/RepeatingBendingProcessNew"/>
    <dgm:cxn modelId="{D20A46E8-470C-47E0-BBEB-5CE4F05A0A65}" type="presOf" srcId="{BF56A1DC-2154-4861-B318-990D5C6F191E}" destId="{74EE15F9-AD9D-4794-B756-7FC643D4E54F}" srcOrd="0" destOrd="0" presId="urn:microsoft.com/office/officeart/2016/7/layout/RepeatingBendingProcessNew"/>
    <dgm:cxn modelId="{2B6A74F2-076B-4055-8B18-EB3286999643}" type="presOf" srcId="{D7DAC254-3661-411A-A11E-7B7CFC220D62}" destId="{6B539DDB-FECF-4FAB-B301-6E441FDD58DE}" srcOrd="0" destOrd="0" presId="urn:microsoft.com/office/officeart/2016/7/layout/RepeatingBendingProcessNew"/>
    <dgm:cxn modelId="{FFA100FB-FD66-472B-9978-970A80D75235}" type="presOf" srcId="{54A62E98-E714-48E2-BC9E-65CC65AF53BA}" destId="{784AC23A-AF92-4951-BE03-40ACE0813944}" srcOrd="1" destOrd="0" presId="urn:microsoft.com/office/officeart/2016/7/layout/RepeatingBendingProcessNew"/>
    <dgm:cxn modelId="{04B67AFF-16F2-4299-80A0-38E33273A77B}" srcId="{8B991AE1-D5E6-42E5-8C49-8FC7E9F13330}" destId="{E73E99A3-7065-4A2E-88CB-EFA660B394DD}" srcOrd="1" destOrd="0" parTransId="{38358BA4-C857-4434-ADEC-29718D9633D9}" sibTransId="{E7D4E2F7-E5AE-40D4-A675-EB18D18C80F9}"/>
    <dgm:cxn modelId="{E5D6666E-E18F-4244-8465-B3CB498E769F}" type="presParOf" srcId="{6607D2F3-7DDC-46A7-8AA2-5626E29E3C75}" destId="{52084403-354D-4E2E-8659-146AF2E8CBEA}" srcOrd="0" destOrd="0" presId="urn:microsoft.com/office/officeart/2016/7/layout/RepeatingBendingProcessNew"/>
    <dgm:cxn modelId="{4614C4D9-4E69-4B03-9152-B47393AD599D}" type="presParOf" srcId="{6607D2F3-7DDC-46A7-8AA2-5626E29E3C75}" destId="{379F3E0A-1E7B-4523-B7E0-81742435F6EC}" srcOrd="1" destOrd="0" presId="urn:microsoft.com/office/officeart/2016/7/layout/RepeatingBendingProcessNew"/>
    <dgm:cxn modelId="{251077FB-9289-4AC2-8431-594FC144B0C6}" type="presParOf" srcId="{379F3E0A-1E7B-4523-B7E0-81742435F6EC}" destId="{E80D7B4C-3923-44ED-ACD1-7C680B75FB8D}" srcOrd="0" destOrd="0" presId="urn:microsoft.com/office/officeart/2016/7/layout/RepeatingBendingProcessNew"/>
    <dgm:cxn modelId="{8619D924-2B87-491C-BBEE-3AB732BBEDAA}" type="presParOf" srcId="{6607D2F3-7DDC-46A7-8AA2-5626E29E3C75}" destId="{D599990B-BEB5-486D-B260-6E897A0D7300}" srcOrd="2" destOrd="0" presId="urn:microsoft.com/office/officeart/2016/7/layout/RepeatingBendingProcessNew"/>
    <dgm:cxn modelId="{BF3E5D75-4127-4DB0-AB77-F40CC2A75895}" type="presParOf" srcId="{6607D2F3-7DDC-46A7-8AA2-5626E29E3C75}" destId="{FBD34384-67A6-456B-A557-217AE4EF7081}" srcOrd="3" destOrd="0" presId="urn:microsoft.com/office/officeart/2016/7/layout/RepeatingBendingProcessNew"/>
    <dgm:cxn modelId="{F41222E7-9BB6-49AA-B74B-F6F7BB5FD216}" type="presParOf" srcId="{FBD34384-67A6-456B-A557-217AE4EF7081}" destId="{E9E98514-EE41-4147-9E44-D28577B6C7E4}" srcOrd="0" destOrd="0" presId="urn:microsoft.com/office/officeart/2016/7/layout/RepeatingBendingProcessNew"/>
    <dgm:cxn modelId="{6FB83E18-DFD9-441C-9629-EF2BF68313BD}" type="presParOf" srcId="{6607D2F3-7DDC-46A7-8AA2-5626E29E3C75}" destId="{6B539DDB-FECF-4FAB-B301-6E441FDD58DE}" srcOrd="4" destOrd="0" presId="urn:microsoft.com/office/officeart/2016/7/layout/RepeatingBendingProcessNew"/>
    <dgm:cxn modelId="{55449436-C24A-47A1-907D-09F4C361DE53}" type="presParOf" srcId="{6607D2F3-7DDC-46A7-8AA2-5626E29E3C75}" destId="{1F96F901-F434-4F25-BDC4-AE380C3A7E50}" srcOrd="5" destOrd="0" presId="urn:microsoft.com/office/officeart/2016/7/layout/RepeatingBendingProcessNew"/>
    <dgm:cxn modelId="{D9750DE5-C67A-4D8F-9654-167DCD75DBB7}" type="presParOf" srcId="{1F96F901-F434-4F25-BDC4-AE380C3A7E50}" destId="{E4C18ED8-7880-4207-9F2A-46B65DC67A01}" srcOrd="0" destOrd="0" presId="urn:microsoft.com/office/officeart/2016/7/layout/RepeatingBendingProcessNew"/>
    <dgm:cxn modelId="{748E3017-289C-44C6-977E-6C24F511AE71}" type="presParOf" srcId="{6607D2F3-7DDC-46A7-8AA2-5626E29E3C75}" destId="{AF2317B0-F1DC-4E32-8733-755CD04C3729}" srcOrd="6" destOrd="0" presId="urn:microsoft.com/office/officeart/2016/7/layout/RepeatingBendingProcessNew"/>
    <dgm:cxn modelId="{AE8AA11D-F2A8-469D-A1D8-2B4F3F32DBD2}" type="presParOf" srcId="{6607D2F3-7DDC-46A7-8AA2-5626E29E3C75}" destId="{7CE5D33B-BFC2-4AA7-BBB2-E55F618D4E08}" srcOrd="7" destOrd="0" presId="urn:microsoft.com/office/officeart/2016/7/layout/RepeatingBendingProcessNew"/>
    <dgm:cxn modelId="{C9B0B936-3DEE-41B9-92EC-79EB383169CA}" type="presParOf" srcId="{7CE5D33B-BFC2-4AA7-BBB2-E55F618D4E08}" destId="{11D7C7B4-BFE8-4DC5-B4BE-C61991AB6892}" srcOrd="0" destOrd="0" presId="urn:microsoft.com/office/officeart/2016/7/layout/RepeatingBendingProcessNew"/>
    <dgm:cxn modelId="{31551403-E9A4-4ECE-8755-E1E3C1D2B8CE}" type="presParOf" srcId="{6607D2F3-7DDC-46A7-8AA2-5626E29E3C75}" destId="{6317B390-1936-43B1-A0DA-2AED87D46BA1}" srcOrd="8" destOrd="0" presId="urn:microsoft.com/office/officeart/2016/7/layout/RepeatingBendingProcessNew"/>
    <dgm:cxn modelId="{4053C3B9-1DD1-4E61-8712-40D0C4C31FB8}" type="presParOf" srcId="{6607D2F3-7DDC-46A7-8AA2-5626E29E3C75}" destId="{D4CBEA9C-A9DD-4FB2-B512-A712BAB5B3D6}" srcOrd="9" destOrd="0" presId="urn:microsoft.com/office/officeart/2016/7/layout/RepeatingBendingProcessNew"/>
    <dgm:cxn modelId="{B7AD3E0C-B5E7-4F6D-8AEE-0CA7D7087462}" type="presParOf" srcId="{D4CBEA9C-A9DD-4FB2-B512-A712BAB5B3D6}" destId="{2A3D01FD-78BD-474E-8049-FA0FBCA1DEF0}" srcOrd="0" destOrd="0" presId="urn:microsoft.com/office/officeart/2016/7/layout/RepeatingBendingProcessNew"/>
    <dgm:cxn modelId="{3BDD25BC-2243-4C53-9BC5-59BEC5022E89}" type="presParOf" srcId="{6607D2F3-7DDC-46A7-8AA2-5626E29E3C75}" destId="{5E5953DF-0BE6-4261-A5BF-8D750E01D260}" srcOrd="10" destOrd="0" presId="urn:microsoft.com/office/officeart/2016/7/layout/RepeatingBendingProcessNew"/>
    <dgm:cxn modelId="{AF0D095E-CF6E-4C4D-B47A-200209FF6D28}" type="presParOf" srcId="{6607D2F3-7DDC-46A7-8AA2-5626E29E3C75}" destId="{82D5E80F-3EA6-44B7-8AD0-85F29359762E}" srcOrd="11" destOrd="0" presId="urn:microsoft.com/office/officeart/2016/7/layout/RepeatingBendingProcessNew"/>
    <dgm:cxn modelId="{77A22411-310B-4686-A5ED-2C268FF1F549}" type="presParOf" srcId="{82D5E80F-3EA6-44B7-8AD0-85F29359762E}" destId="{784AC23A-AF92-4951-BE03-40ACE0813944}" srcOrd="0" destOrd="0" presId="urn:microsoft.com/office/officeart/2016/7/layout/RepeatingBendingProcessNew"/>
    <dgm:cxn modelId="{46DAF9AB-E073-4CFE-BBAA-F2D97F60D2E3}" type="presParOf" srcId="{6607D2F3-7DDC-46A7-8AA2-5626E29E3C75}" destId="{74EE15F9-AD9D-4794-B756-7FC643D4E54F}" srcOrd="1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C8C8A58-A057-48AC-8883-B2BABC4FBC4E}"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754B75EA-98C7-4203-A79F-13E484AB2451}">
      <dgm:prSet/>
      <dgm:spPr/>
      <dgm:t>
        <a:bodyPr/>
        <a:lstStyle/>
        <a:p>
          <a:r>
            <a:rPr lang="en-US" b="0" i="0" dirty="0"/>
            <a:t>This operation shows the list of those attributes that we wish to appear in the result. Rest of the attributes are eliminated from the table.</a:t>
          </a:r>
          <a:endParaRPr lang="en-US" dirty="0"/>
        </a:p>
      </dgm:t>
    </dgm:pt>
    <dgm:pt modelId="{38E329B7-BD77-404E-8A0D-FEFF411FE9B0}" type="parTrans" cxnId="{32A05525-8A3E-4F3D-8175-38B350AE4429}">
      <dgm:prSet/>
      <dgm:spPr/>
      <dgm:t>
        <a:bodyPr/>
        <a:lstStyle/>
        <a:p>
          <a:endParaRPr lang="en-US"/>
        </a:p>
      </dgm:t>
    </dgm:pt>
    <dgm:pt modelId="{AD287F76-E766-4FCE-8AFE-CA314EADF24B}" type="sibTrans" cxnId="{32A05525-8A3E-4F3D-8175-38B350AE4429}">
      <dgm:prSet/>
      <dgm:spPr/>
      <dgm:t>
        <a:bodyPr/>
        <a:lstStyle/>
        <a:p>
          <a:endParaRPr lang="en-US"/>
        </a:p>
      </dgm:t>
    </dgm:pt>
    <dgm:pt modelId="{C353F261-1F58-4CDD-BF7E-DE12CB07C279}">
      <dgm:prSet/>
      <dgm:spPr/>
      <dgm:t>
        <a:bodyPr/>
        <a:lstStyle/>
        <a:p>
          <a:r>
            <a:rPr lang="en-US" b="0" i="0"/>
            <a:t>It is denoted by ∏.</a:t>
          </a:r>
          <a:endParaRPr lang="en-US"/>
        </a:p>
      </dgm:t>
    </dgm:pt>
    <dgm:pt modelId="{B89CBF14-9847-4F11-9410-135C85B9D3A8}" type="parTrans" cxnId="{1ABB50FB-9B70-4E27-952C-AA688E4D4A4C}">
      <dgm:prSet/>
      <dgm:spPr/>
      <dgm:t>
        <a:bodyPr/>
        <a:lstStyle/>
        <a:p>
          <a:endParaRPr lang="en-US"/>
        </a:p>
      </dgm:t>
    </dgm:pt>
    <dgm:pt modelId="{0588B9C5-0695-48A9-9C0C-E2CB20A63BE1}" type="sibTrans" cxnId="{1ABB50FB-9B70-4E27-952C-AA688E4D4A4C}">
      <dgm:prSet/>
      <dgm:spPr/>
      <dgm:t>
        <a:bodyPr/>
        <a:lstStyle/>
        <a:p>
          <a:endParaRPr lang="en-US"/>
        </a:p>
      </dgm:t>
    </dgm:pt>
    <dgm:pt modelId="{E1AB3C9A-A27C-4490-A28B-13C8AF8809F2}">
      <dgm:prSet/>
      <dgm:spPr/>
      <dgm:t>
        <a:bodyPr/>
        <a:lstStyle/>
        <a:p>
          <a:r>
            <a:rPr lang="en-US" b="0" i="0"/>
            <a:t>Notation: ∏ A1, A2, An (r)   </a:t>
          </a:r>
          <a:endParaRPr lang="en-US"/>
        </a:p>
      </dgm:t>
    </dgm:pt>
    <dgm:pt modelId="{82D61E32-AE36-45A6-ACE1-8850D4CB578B}" type="parTrans" cxnId="{B9A85EC9-405C-4C2B-845C-E5BA4E289908}">
      <dgm:prSet/>
      <dgm:spPr/>
      <dgm:t>
        <a:bodyPr/>
        <a:lstStyle/>
        <a:p>
          <a:endParaRPr lang="en-US"/>
        </a:p>
      </dgm:t>
    </dgm:pt>
    <dgm:pt modelId="{C2F1B53D-F258-4784-839D-76116D8F217B}" type="sibTrans" cxnId="{B9A85EC9-405C-4C2B-845C-E5BA4E289908}">
      <dgm:prSet/>
      <dgm:spPr/>
      <dgm:t>
        <a:bodyPr/>
        <a:lstStyle/>
        <a:p>
          <a:endParaRPr lang="en-US"/>
        </a:p>
      </dgm:t>
    </dgm:pt>
    <dgm:pt modelId="{5A1692FE-0974-42D3-9B69-3A13F4245C56}">
      <dgm:prSet/>
      <dgm:spPr/>
      <dgm:t>
        <a:bodyPr/>
        <a:lstStyle/>
        <a:p>
          <a:r>
            <a:rPr lang="en-US" b="1" i="0" dirty="0"/>
            <a:t>Where: A1</a:t>
          </a:r>
          <a:r>
            <a:rPr lang="en-US" b="0" i="0" dirty="0"/>
            <a:t>, </a:t>
          </a:r>
          <a:r>
            <a:rPr lang="en-US" b="1" i="0" dirty="0"/>
            <a:t>A2</a:t>
          </a:r>
          <a:r>
            <a:rPr lang="en-US" b="0" i="0" dirty="0"/>
            <a:t>, </a:t>
          </a:r>
          <a:r>
            <a:rPr lang="en-US" b="1" i="0" dirty="0"/>
            <a:t>A3</a:t>
          </a:r>
          <a:r>
            <a:rPr lang="en-US" b="0" i="0" dirty="0"/>
            <a:t> is used as an attribute name of relation </a:t>
          </a:r>
          <a:r>
            <a:rPr lang="en-US" b="1" i="0" dirty="0"/>
            <a:t>r</a:t>
          </a:r>
          <a:r>
            <a:rPr lang="en-US" b="0" i="0" dirty="0"/>
            <a:t>.</a:t>
          </a:r>
          <a:endParaRPr lang="en-US" dirty="0"/>
        </a:p>
      </dgm:t>
    </dgm:pt>
    <dgm:pt modelId="{E6985190-140B-4997-84D1-4B8FF496FDB8}" type="parTrans" cxnId="{C04F05B1-DF89-4FE9-8296-2204FEE0C521}">
      <dgm:prSet/>
      <dgm:spPr/>
      <dgm:t>
        <a:bodyPr/>
        <a:lstStyle/>
        <a:p>
          <a:endParaRPr lang="en-US"/>
        </a:p>
      </dgm:t>
    </dgm:pt>
    <dgm:pt modelId="{4BD8BCC2-20BB-427F-B903-AC4A4F6E0F88}" type="sibTrans" cxnId="{C04F05B1-DF89-4FE9-8296-2204FEE0C521}">
      <dgm:prSet/>
      <dgm:spPr/>
      <dgm:t>
        <a:bodyPr/>
        <a:lstStyle/>
        <a:p>
          <a:endParaRPr lang="en-US"/>
        </a:p>
      </dgm:t>
    </dgm:pt>
    <dgm:pt modelId="{209E95CE-7061-41E8-A3D3-F7F4AC66127C}">
      <dgm:prSet/>
      <dgm:spPr/>
      <dgm:t>
        <a:bodyPr/>
        <a:lstStyle/>
        <a:p>
          <a:endParaRPr lang="en-US" dirty="0"/>
        </a:p>
      </dgm:t>
    </dgm:pt>
    <dgm:pt modelId="{DE739214-BAEE-478D-8B8C-58681668232F}" type="parTrans" cxnId="{64AF148E-6826-41D7-9B64-91CE491139E8}">
      <dgm:prSet/>
      <dgm:spPr/>
      <dgm:t>
        <a:bodyPr/>
        <a:lstStyle/>
        <a:p>
          <a:endParaRPr lang="en-US"/>
        </a:p>
      </dgm:t>
    </dgm:pt>
    <dgm:pt modelId="{B90A487B-6080-47E4-8381-FD0541C4D7AA}" type="sibTrans" cxnId="{64AF148E-6826-41D7-9B64-91CE491139E8}">
      <dgm:prSet/>
      <dgm:spPr/>
      <dgm:t>
        <a:bodyPr/>
        <a:lstStyle/>
        <a:p>
          <a:endParaRPr lang="en-US"/>
        </a:p>
      </dgm:t>
    </dgm:pt>
    <dgm:pt modelId="{EEA5F8CC-1FE4-4F89-90BB-3A022FD8B3FB}" type="pres">
      <dgm:prSet presAssocID="{DC8C8A58-A057-48AC-8883-B2BABC4FBC4E}" presName="vert0" presStyleCnt="0">
        <dgm:presLayoutVars>
          <dgm:dir/>
          <dgm:animOne val="branch"/>
          <dgm:animLvl val="lvl"/>
        </dgm:presLayoutVars>
      </dgm:prSet>
      <dgm:spPr/>
    </dgm:pt>
    <dgm:pt modelId="{ABF9C5EA-8BE9-4895-9017-FC227E98BE44}" type="pres">
      <dgm:prSet presAssocID="{754B75EA-98C7-4203-A79F-13E484AB2451}" presName="thickLine" presStyleLbl="alignNode1" presStyleIdx="0" presStyleCnt="5"/>
      <dgm:spPr/>
    </dgm:pt>
    <dgm:pt modelId="{E39BC7A1-DE84-44B8-80DE-1B860BC2119C}" type="pres">
      <dgm:prSet presAssocID="{754B75EA-98C7-4203-A79F-13E484AB2451}" presName="horz1" presStyleCnt="0"/>
      <dgm:spPr/>
    </dgm:pt>
    <dgm:pt modelId="{C9CD72A9-47F1-403B-9A3E-6CF428A90467}" type="pres">
      <dgm:prSet presAssocID="{754B75EA-98C7-4203-A79F-13E484AB2451}" presName="tx1" presStyleLbl="revTx" presStyleIdx="0" presStyleCnt="5"/>
      <dgm:spPr/>
    </dgm:pt>
    <dgm:pt modelId="{89DA0143-60D0-42EC-8611-96A3A53A40D3}" type="pres">
      <dgm:prSet presAssocID="{754B75EA-98C7-4203-A79F-13E484AB2451}" presName="vert1" presStyleCnt="0"/>
      <dgm:spPr/>
    </dgm:pt>
    <dgm:pt modelId="{AD489C46-EEB8-4EC9-9E1E-2D087F477190}" type="pres">
      <dgm:prSet presAssocID="{C353F261-1F58-4CDD-BF7E-DE12CB07C279}" presName="thickLine" presStyleLbl="alignNode1" presStyleIdx="1" presStyleCnt="5"/>
      <dgm:spPr/>
    </dgm:pt>
    <dgm:pt modelId="{081977E7-B431-403B-ACE4-4102A85291D0}" type="pres">
      <dgm:prSet presAssocID="{C353F261-1F58-4CDD-BF7E-DE12CB07C279}" presName="horz1" presStyleCnt="0"/>
      <dgm:spPr/>
    </dgm:pt>
    <dgm:pt modelId="{1ED37D0C-C89C-4830-9D28-B04A4E5CEECC}" type="pres">
      <dgm:prSet presAssocID="{C353F261-1F58-4CDD-BF7E-DE12CB07C279}" presName="tx1" presStyleLbl="revTx" presStyleIdx="1" presStyleCnt="5"/>
      <dgm:spPr/>
    </dgm:pt>
    <dgm:pt modelId="{152ACC68-06AF-4054-9D1A-3874E55476E7}" type="pres">
      <dgm:prSet presAssocID="{C353F261-1F58-4CDD-BF7E-DE12CB07C279}" presName="vert1" presStyleCnt="0"/>
      <dgm:spPr/>
    </dgm:pt>
    <dgm:pt modelId="{93D9A06B-2873-48EC-B97E-3101BB77D381}" type="pres">
      <dgm:prSet presAssocID="{E1AB3C9A-A27C-4490-A28B-13C8AF8809F2}" presName="thickLine" presStyleLbl="alignNode1" presStyleIdx="2" presStyleCnt="5"/>
      <dgm:spPr/>
    </dgm:pt>
    <dgm:pt modelId="{1F3F6604-B39A-4483-A924-3EAF81EA05FF}" type="pres">
      <dgm:prSet presAssocID="{E1AB3C9A-A27C-4490-A28B-13C8AF8809F2}" presName="horz1" presStyleCnt="0"/>
      <dgm:spPr/>
    </dgm:pt>
    <dgm:pt modelId="{E2D46E45-720F-4AF2-A782-817618BBACCC}" type="pres">
      <dgm:prSet presAssocID="{E1AB3C9A-A27C-4490-A28B-13C8AF8809F2}" presName="tx1" presStyleLbl="revTx" presStyleIdx="2" presStyleCnt="5"/>
      <dgm:spPr/>
    </dgm:pt>
    <dgm:pt modelId="{321C9BA3-DDE9-4EC7-97B4-EE34AE6627C4}" type="pres">
      <dgm:prSet presAssocID="{E1AB3C9A-A27C-4490-A28B-13C8AF8809F2}" presName="vert1" presStyleCnt="0"/>
      <dgm:spPr/>
    </dgm:pt>
    <dgm:pt modelId="{47696318-1F45-419F-90CA-240AFFFC765C}" type="pres">
      <dgm:prSet presAssocID="{5A1692FE-0974-42D3-9B69-3A13F4245C56}" presName="thickLine" presStyleLbl="alignNode1" presStyleIdx="3" presStyleCnt="5"/>
      <dgm:spPr/>
    </dgm:pt>
    <dgm:pt modelId="{C922A438-E6E6-426D-8A0D-24EC0F20FC0C}" type="pres">
      <dgm:prSet presAssocID="{5A1692FE-0974-42D3-9B69-3A13F4245C56}" presName="horz1" presStyleCnt="0"/>
      <dgm:spPr/>
    </dgm:pt>
    <dgm:pt modelId="{E73961C5-7655-40EF-947D-D33D6984128E}" type="pres">
      <dgm:prSet presAssocID="{5A1692FE-0974-42D3-9B69-3A13F4245C56}" presName="tx1" presStyleLbl="revTx" presStyleIdx="3" presStyleCnt="5"/>
      <dgm:spPr/>
    </dgm:pt>
    <dgm:pt modelId="{B13DA484-193A-4EB5-8493-97FA1CBE47AE}" type="pres">
      <dgm:prSet presAssocID="{5A1692FE-0974-42D3-9B69-3A13F4245C56}" presName="vert1" presStyleCnt="0"/>
      <dgm:spPr/>
    </dgm:pt>
    <dgm:pt modelId="{10486F8A-0572-4554-AEBB-A243EF3D77C6}" type="pres">
      <dgm:prSet presAssocID="{209E95CE-7061-41E8-A3D3-F7F4AC66127C}" presName="thickLine" presStyleLbl="alignNode1" presStyleIdx="4" presStyleCnt="5"/>
      <dgm:spPr/>
    </dgm:pt>
    <dgm:pt modelId="{A3E1E016-7C5B-47A1-8F47-3F84A30D095F}" type="pres">
      <dgm:prSet presAssocID="{209E95CE-7061-41E8-A3D3-F7F4AC66127C}" presName="horz1" presStyleCnt="0"/>
      <dgm:spPr/>
    </dgm:pt>
    <dgm:pt modelId="{5FA4ABDC-0A5D-4E21-AF42-686DD8A49393}" type="pres">
      <dgm:prSet presAssocID="{209E95CE-7061-41E8-A3D3-F7F4AC66127C}" presName="tx1" presStyleLbl="revTx" presStyleIdx="4" presStyleCnt="5"/>
      <dgm:spPr/>
    </dgm:pt>
    <dgm:pt modelId="{19153166-2759-47C3-9CDD-7A61A08F060C}" type="pres">
      <dgm:prSet presAssocID="{209E95CE-7061-41E8-A3D3-F7F4AC66127C}" presName="vert1" presStyleCnt="0"/>
      <dgm:spPr/>
    </dgm:pt>
  </dgm:ptLst>
  <dgm:cxnLst>
    <dgm:cxn modelId="{4C92DF18-E376-457B-B90A-4BEFFC9900BA}" type="presOf" srcId="{C353F261-1F58-4CDD-BF7E-DE12CB07C279}" destId="{1ED37D0C-C89C-4830-9D28-B04A4E5CEECC}" srcOrd="0" destOrd="0" presId="urn:microsoft.com/office/officeart/2008/layout/LinedList"/>
    <dgm:cxn modelId="{32A05525-8A3E-4F3D-8175-38B350AE4429}" srcId="{DC8C8A58-A057-48AC-8883-B2BABC4FBC4E}" destId="{754B75EA-98C7-4203-A79F-13E484AB2451}" srcOrd="0" destOrd="0" parTransId="{38E329B7-BD77-404E-8A0D-FEFF411FE9B0}" sibTransId="{AD287F76-E766-4FCE-8AFE-CA314EADF24B}"/>
    <dgm:cxn modelId="{49DB4A5D-10EB-45A6-89F5-057F83BF518F}" type="presOf" srcId="{754B75EA-98C7-4203-A79F-13E484AB2451}" destId="{C9CD72A9-47F1-403B-9A3E-6CF428A90467}" srcOrd="0" destOrd="0" presId="urn:microsoft.com/office/officeart/2008/layout/LinedList"/>
    <dgm:cxn modelId="{2EF6196C-CF93-4522-BA44-4F2EDEF5A71C}" type="presOf" srcId="{DC8C8A58-A057-48AC-8883-B2BABC4FBC4E}" destId="{EEA5F8CC-1FE4-4F89-90BB-3A022FD8B3FB}" srcOrd="0" destOrd="0" presId="urn:microsoft.com/office/officeart/2008/layout/LinedList"/>
    <dgm:cxn modelId="{C16DF76D-F0D8-44FE-84D8-F043F187255D}" type="presOf" srcId="{5A1692FE-0974-42D3-9B69-3A13F4245C56}" destId="{E73961C5-7655-40EF-947D-D33D6984128E}" srcOrd="0" destOrd="0" presId="urn:microsoft.com/office/officeart/2008/layout/LinedList"/>
    <dgm:cxn modelId="{79659585-4381-436A-A691-E24B52ECF64A}" type="presOf" srcId="{E1AB3C9A-A27C-4490-A28B-13C8AF8809F2}" destId="{E2D46E45-720F-4AF2-A782-817618BBACCC}" srcOrd="0" destOrd="0" presId="urn:microsoft.com/office/officeart/2008/layout/LinedList"/>
    <dgm:cxn modelId="{64AF148E-6826-41D7-9B64-91CE491139E8}" srcId="{DC8C8A58-A057-48AC-8883-B2BABC4FBC4E}" destId="{209E95CE-7061-41E8-A3D3-F7F4AC66127C}" srcOrd="4" destOrd="0" parTransId="{DE739214-BAEE-478D-8B8C-58681668232F}" sibTransId="{B90A487B-6080-47E4-8381-FD0541C4D7AA}"/>
    <dgm:cxn modelId="{C04F05B1-DF89-4FE9-8296-2204FEE0C521}" srcId="{DC8C8A58-A057-48AC-8883-B2BABC4FBC4E}" destId="{5A1692FE-0974-42D3-9B69-3A13F4245C56}" srcOrd="3" destOrd="0" parTransId="{E6985190-140B-4997-84D1-4B8FF496FDB8}" sibTransId="{4BD8BCC2-20BB-427F-B903-AC4A4F6E0F88}"/>
    <dgm:cxn modelId="{303724BC-BDAA-434E-9402-1104ADD2BBEE}" type="presOf" srcId="{209E95CE-7061-41E8-A3D3-F7F4AC66127C}" destId="{5FA4ABDC-0A5D-4E21-AF42-686DD8A49393}" srcOrd="0" destOrd="0" presId="urn:microsoft.com/office/officeart/2008/layout/LinedList"/>
    <dgm:cxn modelId="{B9A85EC9-405C-4C2B-845C-E5BA4E289908}" srcId="{DC8C8A58-A057-48AC-8883-B2BABC4FBC4E}" destId="{E1AB3C9A-A27C-4490-A28B-13C8AF8809F2}" srcOrd="2" destOrd="0" parTransId="{82D61E32-AE36-45A6-ACE1-8850D4CB578B}" sibTransId="{C2F1B53D-F258-4784-839D-76116D8F217B}"/>
    <dgm:cxn modelId="{1ABB50FB-9B70-4E27-952C-AA688E4D4A4C}" srcId="{DC8C8A58-A057-48AC-8883-B2BABC4FBC4E}" destId="{C353F261-1F58-4CDD-BF7E-DE12CB07C279}" srcOrd="1" destOrd="0" parTransId="{B89CBF14-9847-4F11-9410-135C85B9D3A8}" sibTransId="{0588B9C5-0695-48A9-9C0C-E2CB20A63BE1}"/>
    <dgm:cxn modelId="{A48B84F2-8D10-4865-A19B-799B4A1F943A}" type="presParOf" srcId="{EEA5F8CC-1FE4-4F89-90BB-3A022FD8B3FB}" destId="{ABF9C5EA-8BE9-4895-9017-FC227E98BE44}" srcOrd="0" destOrd="0" presId="urn:microsoft.com/office/officeart/2008/layout/LinedList"/>
    <dgm:cxn modelId="{681FBE41-52D0-4594-9D62-2CD1F2BE8DF5}" type="presParOf" srcId="{EEA5F8CC-1FE4-4F89-90BB-3A022FD8B3FB}" destId="{E39BC7A1-DE84-44B8-80DE-1B860BC2119C}" srcOrd="1" destOrd="0" presId="urn:microsoft.com/office/officeart/2008/layout/LinedList"/>
    <dgm:cxn modelId="{4709CA56-8E5B-48F4-B517-AD334AE8C54D}" type="presParOf" srcId="{E39BC7A1-DE84-44B8-80DE-1B860BC2119C}" destId="{C9CD72A9-47F1-403B-9A3E-6CF428A90467}" srcOrd="0" destOrd="0" presId="urn:microsoft.com/office/officeart/2008/layout/LinedList"/>
    <dgm:cxn modelId="{9A880356-001F-4107-B5AD-7A0749FB2F8B}" type="presParOf" srcId="{E39BC7A1-DE84-44B8-80DE-1B860BC2119C}" destId="{89DA0143-60D0-42EC-8611-96A3A53A40D3}" srcOrd="1" destOrd="0" presId="urn:microsoft.com/office/officeart/2008/layout/LinedList"/>
    <dgm:cxn modelId="{043FB327-A939-4C4C-85EB-B4ED079B9D11}" type="presParOf" srcId="{EEA5F8CC-1FE4-4F89-90BB-3A022FD8B3FB}" destId="{AD489C46-EEB8-4EC9-9E1E-2D087F477190}" srcOrd="2" destOrd="0" presId="urn:microsoft.com/office/officeart/2008/layout/LinedList"/>
    <dgm:cxn modelId="{3AE83496-4288-4ECE-BA7C-18985E6AF0B6}" type="presParOf" srcId="{EEA5F8CC-1FE4-4F89-90BB-3A022FD8B3FB}" destId="{081977E7-B431-403B-ACE4-4102A85291D0}" srcOrd="3" destOrd="0" presId="urn:microsoft.com/office/officeart/2008/layout/LinedList"/>
    <dgm:cxn modelId="{FBC09ECD-D3A7-4407-9A9E-7353986DE7D7}" type="presParOf" srcId="{081977E7-B431-403B-ACE4-4102A85291D0}" destId="{1ED37D0C-C89C-4830-9D28-B04A4E5CEECC}" srcOrd="0" destOrd="0" presId="urn:microsoft.com/office/officeart/2008/layout/LinedList"/>
    <dgm:cxn modelId="{D4DE3F5E-0FA6-4DBA-9402-E9B29ACC1448}" type="presParOf" srcId="{081977E7-B431-403B-ACE4-4102A85291D0}" destId="{152ACC68-06AF-4054-9D1A-3874E55476E7}" srcOrd="1" destOrd="0" presId="urn:microsoft.com/office/officeart/2008/layout/LinedList"/>
    <dgm:cxn modelId="{7460E574-B04F-4F4A-931F-A79070771B2E}" type="presParOf" srcId="{EEA5F8CC-1FE4-4F89-90BB-3A022FD8B3FB}" destId="{93D9A06B-2873-48EC-B97E-3101BB77D381}" srcOrd="4" destOrd="0" presId="urn:microsoft.com/office/officeart/2008/layout/LinedList"/>
    <dgm:cxn modelId="{9BF44A80-E53E-47A3-80A6-B6CD607B56A4}" type="presParOf" srcId="{EEA5F8CC-1FE4-4F89-90BB-3A022FD8B3FB}" destId="{1F3F6604-B39A-4483-A924-3EAF81EA05FF}" srcOrd="5" destOrd="0" presId="urn:microsoft.com/office/officeart/2008/layout/LinedList"/>
    <dgm:cxn modelId="{43B3C3F6-4762-42D0-9093-192D298CB062}" type="presParOf" srcId="{1F3F6604-B39A-4483-A924-3EAF81EA05FF}" destId="{E2D46E45-720F-4AF2-A782-817618BBACCC}" srcOrd="0" destOrd="0" presId="urn:microsoft.com/office/officeart/2008/layout/LinedList"/>
    <dgm:cxn modelId="{C1471547-41A2-4A38-8C69-A5CD1907A39B}" type="presParOf" srcId="{1F3F6604-B39A-4483-A924-3EAF81EA05FF}" destId="{321C9BA3-DDE9-4EC7-97B4-EE34AE6627C4}" srcOrd="1" destOrd="0" presId="urn:microsoft.com/office/officeart/2008/layout/LinedList"/>
    <dgm:cxn modelId="{D150F4B2-978C-492D-9BEA-4DE741720491}" type="presParOf" srcId="{EEA5F8CC-1FE4-4F89-90BB-3A022FD8B3FB}" destId="{47696318-1F45-419F-90CA-240AFFFC765C}" srcOrd="6" destOrd="0" presId="urn:microsoft.com/office/officeart/2008/layout/LinedList"/>
    <dgm:cxn modelId="{7394BFFD-9AB0-4AD5-9E9B-D17FD5975B4B}" type="presParOf" srcId="{EEA5F8CC-1FE4-4F89-90BB-3A022FD8B3FB}" destId="{C922A438-E6E6-426D-8A0D-24EC0F20FC0C}" srcOrd="7" destOrd="0" presId="urn:microsoft.com/office/officeart/2008/layout/LinedList"/>
    <dgm:cxn modelId="{22FB96EF-C954-446F-9E3E-52339BEDE470}" type="presParOf" srcId="{C922A438-E6E6-426D-8A0D-24EC0F20FC0C}" destId="{E73961C5-7655-40EF-947D-D33D6984128E}" srcOrd="0" destOrd="0" presId="urn:microsoft.com/office/officeart/2008/layout/LinedList"/>
    <dgm:cxn modelId="{4B7089B4-E059-4F3A-B8F4-804CD164859D}" type="presParOf" srcId="{C922A438-E6E6-426D-8A0D-24EC0F20FC0C}" destId="{B13DA484-193A-4EB5-8493-97FA1CBE47AE}" srcOrd="1" destOrd="0" presId="urn:microsoft.com/office/officeart/2008/layout/LinedList"/>
    <dgm:cxn modelId="{5CF8F99B-4AE9-4D96-97DB-E280049F61BB}" type="presParOf" srcId="{EEA5F8CC-1FE4-4F89-90BB-3A022FD8B3FB}" destId="{10486F8A-0572-4554-AEBB-A243EF3D77C6}" srcOrd="8" destOrd="0" presId="urn:microsoft.com/office/officeart/2008/layout/LinedList"/>
    <dgm:cxn modelId="{067A91CD-A574-456F-8583-4E80FE31EA4B}" type="presParOf" srcId="{EEA5F8CC-1FE4-4F89-90BB-3A022FD8B3FB}" destId="{A3E1E016-7C5B-47A1-8F47-3F84A30D095F}" srcOrd="9" destOrd="0" presId="urn:microsoft.com/office/officeart/2008/layout/LinedList"/>
    <dgm:cxn modelId="{A7D6FDBD-EB1A-4C27-B24E-865C873FD274}" type="presParOf" srcId="{A3E1E016-7C5B-47A1-8F47-3F84A30D095F}" destId="{5FA4ABDC-0A5D-4E21-AF42-686DD8A49393}" srcOrd="0" destOrd="0" presId="urn:microsoft.com/office/officeart/2008/layout/LinedList"/>
    <dgm:cxn modelId="{A1966C39-7EAC-4D2F-AB3D-4666992CB782}" type="presParOf" srcId="{A3E1E016-7C5B-47A1-8F47-3F84A30D095F}" destId="{19153166-2759-47C3-9CDD-7A61A08F060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4F5956-42FF-46F2-A2B4-9A83F403A103}"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D5EBE256-6FF0-48B7-B413-055CE33B7150}">
      <dgm:prSet/>
      <dgm:spPr/>
      <dgm:t>
        <a:bodyPr/>
        <a:lstStyle/>
        <a:p>
          <a:r>
            <a:rPr lang="en-US" b="0" i="0"/>
            <a:t>Suppose there are two tuples R and S. The union operation contains all the tuples that are either in R or S or both in R &amp; S.</a:t>
          </a:r>
          <a:endParaRPr lang="en-US"/>
        </a:p>
      </dgm:t>
    </dgm:pt>
    <dgm:pt modelId="{8E121C56-C34D-40E0-BECF-008B541562EB}" type="parTrans" cxnId="{EA753C21-3791-4E2B-B3A9-2D40AC51AEE5}">
      <dgm:prSet/>
      <dgm:spPr/>
      <dgm:t>
        <a:bodyPr/>
        <a:lstStyle/>
        <a:p>
          <a:endParaRPr lang="en-US"/>
        </a:p>
      </dgm:t>
    </dgm:pt>
    <dgm:pt modelId="{FECFDE67-51FB-4C0D-A92B-8DDF0ED0557C}" type="sibTrans" cxnId="{EA753C21-3791-4E2B-B3A9-2D40AC51AEE5}">
      <dgm:prSet/>
      <dgm:spPr/>
      <dgm:t>
        <a:bodyPr/>
        <a:lstStyle/>
        <a:p>
          <a:endParaRPr lang="en-US"/>
        </a:p>
      </dgm:t>
    </dgm:pt>
    <dgm:pt modelId="{79AF0FDF-02FA-48CB-8731-EEC52DF56544}">
      <dgm:prSet/>
      <dgm:spPr/>
      <dgm:t>
        <a:bodyPr/>
        <a:lstStyle/>
        <a:p>
          <a:r>
            <a:rPr lang="en-US" b="0" i="0"/>
            <a:t>It eliminates the duplicate tuples. It is denoted by ∪.</a:t>
          </a:r>
          <a:endParaRPr lang="en-US"/>
        </a:p>
      </dgm:t>
    </dgm:pt>
    <dgm:pt modelId="{A7CDA814-745F-490C-B1C1-FE14999D5B68}" type="parTrans" cxnId="{A962BE84-967E-4149-BE52-BB92EEF8004D}">
      <dgm:prSet/>
      <dgm:spPr/>
      <dgm:t>
        <a:bodyPr/>
        <a:lstStyle/>
        <a:p>
          <a:endParaRPr lang="en-US"/>
        </a:p>
      </dgm:t>
    </dgm:pt>
    <dgm:pt modelId="{1AABF155-EDD2-47C1-B76C-5DD9B55A5AFE}" type="sibTrans" cxnId="{A962BE84-967E-4149-BE52-BB92EEF8004D}">
      <dgm:prSet/>
      <dgm:spPr/>
      <dgm:t>
        <a:bodyPr/>
        <a:lstStyle/>
        <a:p>
          <a:endParaRPr lang="en-US"/>
        </a:p>
      </dgm:t>
    </dgm:pt>
    <dgm:pt modelId="{ADE90E62-FFAE-408E-AA26-279245A04147}">
      <dgm:prSet/>
      <dgm:spPr/>
      <dgm:t>
        <a:bodyPr/>
        <a:lstStyle/>
        <a:p>
          <a:r>
            <a:rPr lang="en-US" b="0" i="0"/>
            <a:t>Notation: R ∪ S   </a:t>
          </a:r>
          <a:endParaRPr lang="en-US"/>
        </a:p>
      </dgm:t>
    </dgm:pt>
    <dgm:pt modelId="{BBE94E24-73C6-4F91-82DC-0EACAA4A436B}" type="parTrans" cxnId="{B00075F1-91A8-4CC7-8E4F-2794819817A8}">
      <dgm:prSet/>
      <dgm:spPr/>
      <dgm:t>
        <a:bodyPr/>
        <a:lstStyle/>
        <a:p>
          <a:endParaRPr lang="en-US"/>
        </a:p>
      </dgm:t>
    </dgm:pt>
    <dgm:pt modelId="{D60BCABC-C7E5-458A-8157-4666F5217F13}" type="sibTrans" cxnId="{B00075F1-91A8-4CC7-8E4F-2794819817A8}">
      <dgm:prSet/>
      <dgm:spPr/>
      <dgm:t>
        <a:bodyPr/>
        <a:lstStyle/>
        <a:p>
          <a:endParaRPr lang="en-US"/>
        </a:p>
      </dgm:t>
    </dgm:pt>
    <dgm:pt modelId="{E331498B-B3B5-4AB6-BE34-8F7384B77B62}">
      <dgm:prSet/>
      <dgm:spPr/>
      <dgm:t>
        <a:bodyPr/>
        <a:lstStyle/>
        <a:p>
          <a:r>
            <a:rPr lang="en-US" b="0" i="0"/>
            <a:t>A union operation must hold the following condition:</a:t>
          </a:r>
          <a:endParaRPr lang="en-US"/>
        </a:p>
      </dgm:t>
    </dgm:pt>
    <dgm:pt modelId="{E13A98AF-A06D-4F30-90F8-216CDDE14F36}" type="parTrans" cxnId="{6CE3C792-7650-4272-8D26-BD222E0B6B12}">
      <dgm:prSet/>
      <dgm:spPr/>
      <dgm:t>
        <a:bodyPr/>
        <a:lstStyle/>
        <a:p>
          <a:endParaRPr lang="en-US"/>
        </a:p>
      </dgm:t>
    </dgm:pt>
    <dgm:pt modelId="{285FC25C-74C7-4AEE-8D25-C2AC255480C7}" type="sibTrans" cxnId="{6CE3C792-7650-4272-8D26-BD222E0B6B12}">
      <dgm:prSet/>
      <dgm:spPr/>
      <dgm:t>
        <a:bodyPr/>
        <a:lstStyle/>
        <a:p>
          <a:endParaRPr lang="en-US"/>
        </a:p>
      </dgm:t>
    </dgm:pt>
    <dgm:pt modelId="{8F156D47-E3EF-4F94-9E85-A323B061F9C6}">
      <dgm:prSet/>
      <dgm:spPr/>
      <dgm:t>
        <a:bodyPr/>
        <a:lstStyle/>
        <a:p>
          <a:r>
            <a:rPr lang="en-US" b="0" i="0"/>
            <a:t>R and S must have the attribute of the same number.</a:t>
          </a:r>
          <a:endParaRPr lang="en-US"/>
        </a:p>
      </dgm:t>
    </dgm:pt>
    <dgm:pt modelId="{29965771-1D0C-48A0-AB4B-3BB37392E987}" type="parTrans" cxnId="{224CDC23-D8EA-4BA5-A952-247AF9182BFF}">
      <dgm:prSet/>
      <dgm:spPr/>
      <dgm:t>
        <a:bodyPr/>
        <a:lstStyle/>
        <a:p>
          <a:endParaRPr lang="en-US"/>
        </a:p>
      </dgm:t>
    </dgm:pt>
    <dgm:pt modelId="{37F6656C-6BF0-452D-9DF2-8C933EA76E33}" type="sibTrans" cxnId="{224CDC23-D8EA-4BA5-A952-247AF9182BFF}">
      <dgm:prSet/>
      <dgm:spPr/>
      <dgm:t>
        <a:bodyPr/>
        <a:lstStyle/>
        <a:p>
          <a:endParaRPr lang="en-US"/>
        </a:p>
      </dgm:t>
    </dgm:pt>
    <dgm:pt modelId="{7DDFEB13-3AD0-4A79-A6CB-2C772351B271}">
      <dgm:prSet/>
      <dgm:spPr/>
      <dgm:t>
        <a:bodyPr/>
        <a:lstStyle/>
        <a:p>
          <a:r>
            <a:rPr lang="en-US" b="0" i="0"/>
            <a:t>Duplicate tuples are eliminated automatically.</a:t>
          </a:r>
          <a:endParaRPr lang="en-US"/>
        </a:p>
      </dgm:t>
    </dgm:pt>
    <dgm:pt modelId="{2108EAE2-4FE2-472E-9FD9-F49570793BF3}" type="parTrans" cxnId="{6974DAA9-5B9E-4558-BB77-812FAF00D67D}">
      <dgm:prSet/>
      <dgm:spPr/>
      <dgm:t>
        <a:bodyPr/>
        <a:lstStyle/>
        <a:p>
          <a:endParaRPr lang="en-US"/>
        </a:p>
      </dgm:t>
    </dgm:pt>
    <dgm:pt modelId="{CA4020A6-FCB8-4C7B-AB26-BB1239EACFCA}" type="sibTrans" cxnId="{6974DAA9-5B9E-4558-BB77-812FAF00D67D}">
      <dgm:prSet/>
      <dgm:spPr/>
      <dgm:t>
        <a:bodyPr/>
        <a:lstStyle/>
        <a:p>
          <a:endParaRPr lang="en-US"/>
        </a:p>
      </dgm:t>
    </dgm:pt>
    <dgm:pt modelId="{5448FE62-B713-4DD7-B70B-63B1C20EE98C}" type="pres">
      <dgm:prSet presAssocID="{554F5956-42FF-46F2-A2B4-9A83F403A103}" presName="vert0" presStyleCnt="0">
        <dgm:presLayoutVars>
          <dgm:dir/>
          <dgm:animOne val="branch"/>
          <dgm:animLvl val="lvl"/>
        </dgm:presLayoutVars>
      </dgm:prSet>
      <dgm:spPr/>
    </dgm:pt>
    <dgm:pt modelId="{25742FD8-6CC4-4691-8740-A8AD9D88788F}" type="pres">
      <dgm:prSet presAssocID="{D5EBE256-6FF0-48B7-B413-055CE33B7150}" presName="thickLine" presStyleLbl="alignNode1" presStyleIdx="0" presStyleCnt="6"/>
      <dgm:spPr/>
    </dgm:pt>
    <dgm:pt modelId="{2417FDFC-D6EB-49A7-ACD1-CFBBBA3912A2}" type="pres">
      <dgm:prSet presAssocID="{D5EBE256-6FF0-48B7-B413-055CE33B7150}" presName="horz1" presStyleCnt="0"/>
      <dgm:spPr/>
    </dgm:pt>
    <dgm:pt modelId="{0CB4D33E-3830-491B-B05B-6DAA6EC06860}" type="pres">
      <dgm:prSet presAssocID="{D5EBE256-6FF0-48B7-B413-055CE33B7150}" presName="tx1" presStyleLbl="revTx" presStyleIdx="0" presStyleCnt="6"/>
      <dgm:spPr/>
    </dgm:pt>
    <dgm:pt modelId="{7EE2763D-2546-47B2-99EC-9C04FC33D540}" type="pres">
      <dgm:prSet presAssocID="{D5EBE256-6FF0-48B7-B413-055CE33B7150}" presName="vert1" presStyleCnt="0"/>
      <dgm:spPr/>
    </dgm:pt>
    <dgm:pt modelId="{40B60157-9D7F-49B9-934B-1339B58BEBFE}" type="pres">
      <dgm:prSet presAssocID="{79AF0FDF-02FA-48CB-8731-EEC52DF56544}" presName="thickLine" presStyleLbl="alignNode1" presStyleIdx="1" presStyleCnt="6"/>
      <dgm:spPr/>
    </dgm:pt>
    <dgm:pt modelId="{3720B2E9-814A-4457-965E-92BCF99D1842}" type="pres">
      <dgm:prSet presAssocID="{79AF0FDF-02FA-48CB-8731-EEC52DF56544}" presName="horz1" presStyleCnt="0"/>
      <dgm:spPr/>
    </dgm:pt>
    <dgm:pt modelId="{83EB8735-215C-4C7C-BE55-DEBFFA4CE730}" type="pres">
      <dgm:prSet presAssocID="{79AF0FDF-02FA-48CB-8731-EEC52DF56544}" presName="tx1" presStyleLbl="revTx" presStyleIdx="1" presStyleCnt="6"/>
      <dgm:spPr/>
    </dgm:pt>
    <dgm:pt modelId="{0BD5384D-1ACE-4ECB-8F0C-BAD6E1C4D061}" type="pres">
      <dgm:prSet presAssocID="{79AF0FDF-02FA-48CB-8731-EEC52DF56544}" presName="vert1" presStyleCnt="0"/>
      <dgm:spPr/>
    </dgm:pt>
    <dgm:pt modelId="{B31A5FBB-701D-40AA-A99F-C6F1FC05678A}" type="pres">
      <dgm:prSet presAssocID="{ADE90E62-FFAE-408E-AA26-279245A04147}" presName="thickLine" presStyleLbl="alignNode1" presStyleIdx="2" presStyleCnt="6"/>
      <dgm:spPr/>
    </dgm:pt>
    <dgm:pt modelId="{FE4874A3-9300-4E10-9CAB-D1BBC7A10FCE}" type="pres">
      <dgm:prSet presAssocID="{ADE90E62-FFAE-408E-AA26-279245A04147}" presName="horz1" presStyleCnt="0"/>
      <dgm:spPr/>
    </dgm:pt>
    <dgm:pt modelId="{7ACE4456-9951-47C3-B96B-5CD80FE8B8DC}" type="pres">
      <dgm:prSet presAssocID="{ADE90E62-FFAE-408E-AA26-279245A04147}" presName="tx1" presStyleLbl="revTx" presStyleIdx="2" presStyleCnt="6"/>
      <dgm:spPr/>
    </dgm:pt>
    <dgm:pt modelId="{4F6F6D0F-1F63-4759-B8BC-9B6B2DE16BE0}" type="pres">
      <dgm:prSet presAssocID="{ADE90E62-FFAE-408E-AA26-279245A04147}" presName="vert1" presStyleCnt="0"/>
      <dgm:spPr/>
    </dgm:pt>
    <dgm:pt modelId="{E857C4FA-D40A-42E3-9B11-021435ECAACD}" type="pres">
      <dgm:prSet presAssocID="{E331498B-B3B5-4AB6-BE34-8F7384B77B62}" presName="thickLine" presStyleLbl="alignNode1" presStyleIdx="3" presStyleCnt="6"/>
      <dgm:spPr/>
    </dgm:pt>
    <dgm:pt modelId="{FC5D1F30-B0E7-442C-BDC7-7D39FF8B444D}" type="pres">
      <dgm:prSet presAssocID="{E331498B-B3B5-4AB6-BE34-8F7384B77B62}" presName="horz1" presStyleCnt="0"/>
      <dgm:spPr/>
    </dgm:pt>
    <dgm:pt modelId="{B618C8DD-2DA6-4E15-8CD4-FDE923129A58}" type="pres">
      <dgm:prSet presAssocID="{E331498B-B3B5-4AB6-BE34-8F7384B77B62}" presName="tx1" presStyleLbl="revTx" presStyleIdx="3" presStyleCnt="6"/>
      <dgm:spPr/>
    </dgm:pt>
    <dgm:pt modelId="{BEBD7813-7CA4-4461-BB45-A3251FA29B36}" type="pres">
      <dgm:prSet presAssocID="{E331498B-B3B5-4AB6-BE34-8F7384B77B62}" presName="vert1" presStyleCnt="0"/>
      <dgm:spPr/>
    </dgm:pt>
    <dgm:pt modelId="{952FCFBF-27BD-48A9-B7B9-9056279E77F3}" type="pres">
      <dgm:prSet presAssocID="{8F156D47-E3EF-4F94-9E85-A323B061F9C6}" presName="thickLine" presStyleLbl="alignNode1" presStyleIdx="4" presStyleCnt="6"/>
      <dgm:spPr/>
    </dgm:pt>
    <dgm:pt modelId="{65BAA0A5-38A3-4A22-9796-07C97A292336}" type="pres">
      <dgm:prSet presAssocID="{8F156D47-E3EF-4F94-9E85-A323B061F9C6}" presName="horz1" presStyleCnt="0"/>
      <dgm:spPr/>
    </dgm:pt>
    <dgm:pt modelId="{0143CBF4-BB7D-44E1-A00B-324B1D8AD52A}" type="pres">
      <dgm:prSet presAssocID="{8F156D47-E3EF-4F94-9E85-A323B061F9C6}" presName="tx1" presStyleLbl="revTx" presStyleIdx="4" presStyleCnt="6"/>
      <dgm:spPr/>
    </dgm:pt>
    <dgm:pt modelId="{899F754B-A9BD-440C-A002-0B1B4EF63A54}" type="pres">
      <dgm:prSet presAssocID="{8F156D47-E3EF-4F94-9E85-A323B061F9C6}" presName="vert1" presStyleCnt="0"/>
      <dgm:spPr/>
    </dgm:pt>
    <dgm:pt modelId="{E7441D94-CAE9-4E6C-AF07-19CE52F031E0}" type="pres">
      <dgm:prSet presAssocID="{7DDFEB13-3AD0-4A79-A6CB-2C772351B271}" presName="thickLine" presStyleLbl="alignNode1" presStyleIdx="5" presStyleCnt="6"/>
      <dgm:spPr/>
    </dgm:pt>
    <dgm:pt modelId="{21FC057F-8400-4D8F-8DAF-B8D9996CAC5A}" type="pres">
      <dgm:prSet presAssocID="{7DDFEB13-3AD0-4A79-A6CB-2C772351B271}" presName="horz1" presStyleCnt="0"/>
      <dgm:spPr/>
    </dgm:pt>
    <dgm:pt modelId="{3CF6ABA8-AD63-49D7-8A9E-3AD5846FB0A1}" type="pres">
      <dgm:prSet presAssocID="{7DDFEB13-3AD0-4A79-A6CB-2C772351B271}" presName="tx1" presStyleLbl="revTx" presStyleIdx="5" presStyleCnt="6"/>
      <dgm:spPr/>
    </dgm:pt>
    <dgm:pt modelId="{96717198-D5BA-4EA0-A2BC-16158AA818F4}" type="pres">
      <dgm:prSet presAssocID="{7DDFEB13-3AD0-4A79-A6CB-2C772351B271}" presName="vert1" presStyleCnt="0"/>
      <dgm:spPr/>
    </dgm:pt>
  </dgm:ptLst>
  <dgm:cxnLst>
    <dgm:cxn modelId="{EA753C21-3791-4E2B-B3A9-2D40AC51AEE5}" srcId="{554F5956-42FF-46F2-A2B4-9A83F403A103}" destId="{D5EBE256-6FF0-48B7-B413-055CE33B7150}" srcOrd="0" destOrd="0" parTransId="{8E121C56-C34D-40E0-BECF-008B541562EB}" sibTransId="{FECFDE67-51FB-4C0D-A92B-8DDF0ED0557C}"/>
    <dgm:cxn modelId="{224CDC23-D8EA-4BA5-A952-247AF9182BFF}" srcId="{554F5956-42FF-46F2-A2B4-9A83F403A103}" destId="{8F156D47-E3EF-4F94-9E85-A323B061F9C6}" srcOrd="4" destOrd="0" parTransId="{29965771-1D0C-48A0-AB4B-3BB37392E987}" sibTransId="{37F6656C-6BF0-452D-9DF2-8C933EA76E33}"/>
    <dgm:cxn modelId="{3B54D932-DA21-408A-B3AD-ABBD4CDA7D44}" type="presOf" srcId="{8F156D47-E3EF-4F94-9E85-A323B061F9C6}" destId="{0143CBF4-BB7D-44E1-A00B-324B1D8AD52A}" srcOrd="0" destOrd="0" presId="urn:microsoft.com/office/officeart/2008/layout/LinedList"/>
    <dgm:cxn modelId="{2A895F5E-1014-46B7-83CB-FCCFE6809143}" type="presOf" srcId="{79AF0FDF-02FA-48CB-8731-EEC52DF56544}" destId="{83EB8735-215C-4C7C-BE55-DEBFFA4CE730}" srcOrd="0" destOrd="0" presId="urn:microsoft.com/office/officeart/2008/layout/LinedList"/>
    <dgm:cxn modelId="{8DE53D6E-8186-43E1-8709-5C05A29AD2CE}" type="presOf" srcId="{7DDFEB13-3AD0-4A79-A6CB-2C772351B271}" destId="{3CF6ABA8-AD63-49D7-8A9E-3AD5846FB0A1}" srcOrd="0" destOrd="0" presId="urn:microsoft.com/office/officeart/2008/layout/LinedList"/>
    <dgm:cxn modelId="{A962BE84-967E-4149-BE52-BB92EEF8004D}" srcId="{554F5956-42FF-46F2-A2B4-9A83F403A103}" destId="{79AF0FDF-02FA-48CB-8731-EEC52DF56544}" srcOrd="1" destOrd="0" parTransId="{A7CDA814-745F-490C-B1C1-FE14999D5B68}" sibTransId="{1AABF155-EDD2-47C1-B76C-5DD9B55A5AFE}"/>
    <dgm:cxn modelId="{4939008D-6696-4250-BE89-3B9531193BFE}" type="presOf" srcId="{D5EBE256-6FF0-48B7-B413-055CE33B7150}" destId="{0CB4D33E-3830-491B-B05B-6DAA6EC06860}" srcOrd="0" destOrd="0" presId="urn:microsoft.com/office/officeart/2008/layout/LinedList"/>
    <dgm:cxn modelId="{6CE3C792-7650-4272-8D26-BD222E0B6B12}" srcId="{554F5956-42FF-46F2-A2B4-9A83F403A103}" destId="{E331498B-B3B5-4AB6-BE34-8F7384B77B62}" srcOrd="3" destOrd="0" parTransId="{E13A98AF-A06D-4F30-90F8-216CDDE14F36}" sibTransId="{285FC25C-74C7-4AEE-8D25-C2AC255480C7}"/>
    <dgm:cxn modelId="{0A5B829F-FCAB-40FA-AA08-CDFDD677C291}" type="presOf" srcId="{E331498B-B3B5-4AB6-BE34-8F7384B77B62}" destId="{B618C8DD-2DA6-4E15-8CD4-FDE923129A58}" srcOrd="0" destOrd="0" presId="urn:microsoft.com/office/officeart/2008/layout/LinedList"/>
    <dgm:cxn modelId="{6974DAA9-5B9E-4558-BB77-812FAF00D67D}" srcId="{554F5956-42FF-46F2-A2B4-9A83F403A103}" destId="{7DDFEB13-3AD0-4A79-A6CB-2C772351B271}" srcOrd="5" destOrd="0" parTransId="{2108EAE2-4FE2-472E-9FD9-F49570793BF3}" sibTransId="{CA4020A6-FCB8-4C7B-AB26-BB1239EACFCA}"/>
    <dgm:cxn modelId="{4289B9BC-909F-43D6-A66E-88EC52E9D40C}" type="presOf" srcId="{ADE90E62-FFAE-408E-AA26-279245A04147}" destId="{7ACE4456-9951-47C3-B96B-5CD80FE8B8DC}" srcOrd="0" destOrd="0" presId="urn:microsoft.com/office/officeart/2008/layout/LinedList"/>
    <dgm:cxn modelId="{B00075F1-91A8-4CC7-8E4F-2794819817A8}" srcId="{554F5956-42FF-46F2-A2B4-9A83F403A103}" destId="{ADE90E62-FFAE-408E-AA26-279245A04147}" srcOrd="2" destOrd="0" parTransId="{BBE94E24-73C6-4F91-82DC-0EACAA4A436B}" sibTransId="{D60BCABC-C7E5-458A-8157-4666F5217F13}"/>
    <dgm:cxn modelId="{B6AC45FC-F083-4AA6-AAA7-82C5C795F863}" type="presOf" srcId="{554F5956-42FF-46F2-A2B4-9A83F403A103}" destId="{5448FE62-B713-4DD7-B70B-63B1C20EE98C}" srcOrd="0" destOrd="0" presId="urn:microsoft.com/office/officeart/2008/layout/LinedList"/>
    <dgm:cxn modelId="{0BD93083-5F68-4931-AA08-73CFF8A77CC6}" type="presParOf" srcId="{5448FE62-B713-4DD7-B70B-63B1C20EE98C}" destId="{25742FD8-6CC4-4691-8740-A8AD9D88788F}" srcOrd="0" destOrd="0" presId="urn:microsoft.com/office/officeart/2008/layout/LinedList"/>
    <dgm:cxn modelId="{81D2E4E5-4A31-4FE1-973D-0975B43FF48F}" type="presParOf" srcId="{5448FE62-B713-4DD7-B70B-63B1C20EE98C}" destId="{2417FDFC-D6EB-49A7-ACD1-CFBBBA3912A2}" srcOrd="1" destOrd="0" presId="urn:microsoft.com/office/officeart/2008/layout/LinedList"/>
    <dgm:cxn modelId="{1BB427EA-58FB-4161-81F1-A056B095F7AE}" type="presParOf" srcId="{2417FDFC-D6EB-49A7-ACD1-CFBBBA3912A2}" destId="{0CB4D33E-3830-491B-B05B-6DAA6EC06860}" srcOrd="0" destOrd="0" presId="urn:microsoft.com/office/officeart/2008/layout/LinedList"/>
    <dgm:cxn modelId="{E4605BB5-6524-4CA9-AC0A-45D51F57A094}" type="presParOf" srcId="{2417FDFC-D6EB-49A7-ACD1-CFBBBA3912A2}" destId="{7EE2763D-2546-47B2-99EC-9C04FC33D540}" srcOrd="1" destOrd="0" presId="urn:microsoft.com/office/officeart/2008/layout/LinedList"/>
    <dgm:cxn modelId="{944625B7-F854-4116-A510-197E38D13400}" type="presParOf" srcId="{5448FE62-B713-4DD7-B70B-63B1C20EE98C}" destId="{40B60157-9D7F-49B9-934B-1339B58BEBFE}" srcOrd="2" destOrd="0" presId="urn:microsoft.com/office/officeart/2008/layout/LinedList"/>
    <dgm:cxn modelId="{CAB8AF48-D90B-471A-95EB-CF1D132FB597}" type="presParOf" srcId="{5448FE62-B713-4DD7-B70B-63B1C20EE98C}" destId="{3720B2E9-814A-4457-965E-92BCF99D1842}" srcOrd="3" destOrd="0" presId="urn:microsoft.com/office/officeart/2008/layout/LinedList"/>
    <dgm:cxn modelId="{C7FCA501-B2D8-4590-BC6B-BB5A269CB2A7}" type="presParOf" srcId="{3720B2E9-814A-4457-965E-92BCF99D1842}" destId="{83EB8735-215C-4C7C-BE55-DEBFFA4CE730}" srcOrd="0" destOrd="0" presId="urn:microsoft.com/office/officeart/2008/layout/LinedList"/>
    <dgm:cxn modelId="{C24BD2A4-966C-4D73-B2A7-3B867EB258F6}" type="presParOf" srcId="{3720B2E9-814A-4457-965E-92BCF99D1842}" destId="{0BD5384D-1ACE-4ECB-8F0C-BAD6E1C4D061}" srcOrd="1" destOrd="0" presId="urn:microsoft.com/office/officeart/2008/layout/LinedList"/>
    <dgm:cxn modelId="{D8C88EC6-3571-4BEF-B555-322DBC697BC3}" type="presParOf" srcId="{5448FE62-B713-4DD7-B70B-63B1C20EE98C}" destId="{B31A5FBB-701D-40AA-A99F-C6F1FC05678A}" srcOrd="4" destOrd="0" presId="urn:microsoft.com/office/officeart/2008/layout/LinedList"/>
    <dgm:cxn modelId="{6702D7FC-4EAE-49EC-8503-B6607F15015B}" type="presParOf" srcId="{5448FE62-B713-4DD7-B70B-63B1C20EE98C}" destId="{FE4874A3-9300-4E10-9CAB-D1BBC7A10FCE}" srcOrd="5" destOrd="0" presId="urn:microsoft.com/office/officeart/2008/layout/LinedList"/>
    <dgm:cxn modelId="{A59D65A0-B84F-41F4-9236-45E7C4E8BCDA}" type="presParOf" srcId="{FE4874A3-9300-4E10-9CAB-D1BBC7A10FCE}" destId="{7ACE4456-9951-47C3-B96B-5CD80FE8B8DC}" srcOrd="0" destOrd="0" presId="urn:microsoft.com/office/officeart/2008/layout/LinedList"/>
    <dgm:cxn modelId="{16384554-FCFB-4873-A5E6-A72123692D5E}" type="presParOf" srcId="{FE4874A3-9300-4E10-9CAB-D1BBC7A10FCE}" destId="{4F6F6D0F-1F63-4759-B8BC-9B6B2DE16BE0}" srcOrd="1" destOrd="0" presId="urn:microsoft.com/office/officeart/2008/layout/LinedList"/>
    <dgm:cxn modelId="{7B7A2CF3-20AF-4704-967C-5385464D24A2}" type="presParOf" srcId="{5448FE62-B713-4DD7-B70B-63B1C20EE98C}" destId="{E857C4FA-D40A-42E3-9B11-021435ECAACD}" srcOrd="6" destOrd="0" presId="urn:microsoft.com/office/officeart/2008/layout/LinedList"/>
    <dgm:cxn modelId="{085B546F-2010-4CA8-ADCB-90571FF35087}" type="presParOf" srcId="{5448FE62-B713-4DD7-B70B-63B1C20EE98C}" destId="{FC5D1F30-B0E7-442C-BDC7-7D39FF8B444D}" srcOrd="7" destOrd="0" presId="urn:microsoft.com/office/officeart/2008/layout/LinedList"/>
    <dgm:cxn modelId="{8432995D-BD42-42FD-9725-39C85684828D}" type="presParOf" srcId="{FC5D1F30-B0E7-442C-BDC7-7D39FF8B444D}" destId="{B618C8DD-2DA6-4E15-8CD4-FDE923129A58}" srcOrd="0" destOrd="0" presId="urn:microsoft.com/office/officeart/2008/layout/LinedList"/>
    <dgm:cxn modelId="{17A65E64-6789-40D8-A99D-BF503DC9EB55}" type="presParOf" srcId="{FC5D1F30-B0E7-442C-BDC7-7D39FF8B444D}" destId="{BEBD7813-7CA4-4461-BB45-A3251FA29B36}" srcOrd="1" destOrd="0" presId="urn:microsoft.com/office/officeart/2008/layout/LinedList"/>
    <dgm:cxn modelId="{648C6C91-EEFC-4342-BF51-78724D7F48EC}" type="presParOf" srcId="{5448FE62-B713-4DD7-B70B-63B1C20EE98C}" destId="{952FCFBF-27BD-48A9-B7B9-9056279E77F3}" srcOrd="8" destOrd="0" presId="urn:microsoft.com/office/officeart/2008/layout/LinedList"/>
    <dgm:cxn modelId="{1A1B2A5D-C043-4757-8A59-8E9926DC24C5}" type="presParOf" srcId="{5448FE62-B713-4DD7-B70B-63B1C20EE98C}" destId="{65BAA0A5-38A3-4A22-9796-07C97A292336}" srcOrd="9" destOrd="0" presId="urn:microsoft.com/office/officeart/2008/layout/LinedList"/>
    <dgm:cxn modelId="{17D09428-BC79-42EE-A62F-B56185A82D8E}" type="presParOf" srcId="{65BAA0A5-38A3-4A22-9796-07C97A292336}" destId="{0143CBF4-BB7D-44E1-A00B-324B1D8AD52A}" srcOrd="0" destOrd="0" presId="urn:microsoft.com/office/officeart/2008/layout/LinedList"/>
    <dgm:cxn modelId="{E74C66CE-3840-4652-A668-096079FFBEE8}" type="presParOf" srcId="{65BAA0A5-38A3-4A22-9796-07C97A292336}" destId="{899F754B-A9BD-440C-A002-0B1B4EF63A54}" srcOrd="1" destOrd="0" presId="urn:microsoft.com/office/officeart/2008/layout/LinedList"/>
    <dgm:cxn modelId="{6E9E2A2D-3A06-446E-9051-99A593AF41D2}" type="presParOf" srcId="{5448FE62-B713-4DD7-B70B-63B1C20EE98C}" destId="{E7441D94-CAE9-4E6C-AF07-19CE52F031E0}" srcOrd="10" destOrd="0" presId="urn:microsoft.com/office/officeart/2008/layout/LinedList"/>
    <dgm:cxn modelId="{3F53BEBF-2FA4-457A-8301-DECDB9C9720D}" type="presParOf" srcId="{5448FE62-B713-4DD7-B70B-63B1C20EE98C}" destId="{21FC057F-8400-4D8F-8DAF-B8D9996CAC5A}" srcOrd="11" destOrd="0" presId="urn:microsoft.com/office/officeart/2008/layout/LinedList"/>
    <dgm:cxn modelId="{29B09607-C0B9-4090-9B3A-DE7CB1A3391B}" type="presParOf" srcId="{21FC057F-8400-4D8F-8DAF-B8D9996CAC5A}" destId="{3CF6ABA8-AD63-49D7-8A9E-3AD5846FB0A1}" srcOrd="0" destOrd="0" presId="urn:microsoft.com/office/officeart/2008/layout/LinedList"/>
    <dgm:cxn modelId="{D6D500B1-DA15-4C3A-8FC3-4ED0D0E18630}" type="presParOf" srcId="{21FC057F-8400-4D8F-8DAF-B8D9996CAC5A}" destId="{96717198-D5BA-4EA0-A2BC-16158AA818F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B0446AF-CFF5-43C4-B581-B7900C98E6EC}"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608AF5BE-EEA0-46D4-A888-D77101601F62}">
      <dgm:prSet/>
      <dgm:spPr/>
      <dgm:t>
        <a:bodyPr/>
        <a:lstStyle/>
        <a:p>
          <a:r>
            <a:rPr lang="en-US" b="0" i="0"/>
            <a:t>Suppose there are two tuples R and S. The set intersection operation contains all tuples that are in both R &amp; S.</a:t>
          </a:r>
          <a:endParaRPr lang="en-US"/>
        </a:p>
      </dgm:t>
    </dgm:pt>
    <dgm:pt modelId="{5BBF0B0A-0BE2-4D53-A1C0-20D1AF319348}" type="parTrans" cxnId="{9DFC82A5-E425-4564-8A48-0741FAF77D2E}">
      <dgm:prSet/>
      <dgm:spPr/>
      <dgm:t>
        <a:bodyPr/>
        <a:lstStyle/>
        <a:p>
          <a:endParaRPr lang="en-US"/>
        </a:p>
      </dgm:t>
    </dgm:pt>
    <dgm:pt modelId="{886EAE84-1148-44C7-ACD4-5DAA917FA73C}" type="sibTrans" cxnId="{9DFC82A5-E425-4564-8A48-0741FAF77D2E}">
      <dgm:prSet/>
      <dgm:spPr/>
      <dgm:t>
        <a:bodyPr/>
        <a:lstStyle/>
        <a:p>
          <a:endParaRPr lang="en-US"/>
        </a:p>
      </dgm:t>
    </dgm:pt>
    <dgm:pt modelId="{DC946CE9-88AA-4C58-A5FD-2C58E36F727B}">
      <dgm:prSet/>
      <dgm:spPr/>
      <dgm:t>
        <a:bodyPr/>
        <a:lstStyle/>
        <a:p>
          <a:r>
            <a:rPr lang="en-US" b="0" i="0"/>
            <a:t>It is denoted by intersection ∩.</a:t>
          </a:r>
          <a:endParaRPr lang="en-US"/>
        </a:p>
      </dgm:t>
    </dgm:pt>
    <dgm:pt modelId="{7945F284-40D8-4A40-B10D-A96095217BEF}" type="parTrans" cxnId="{49503509-39C8-48FB-A113-559E1B79E791}">
      <dgm:prSet/>
      <dgm:spPr/>
      <dgm:t>
        <a:bodyPr/>
        <a:lstStyle/>
        <a:p>
          <a:endParaRPr lang="en-US"/>
        </a:p>
      </dgm:t>
    </dgm:pt>
    <dgm:pt modelId="{A8FD66AA-21D8-45BA-AE06-5E6FECA298E5}" type="sibTrans" cxnId="{49503509-39C8-48FB-A113-559E1B79E791}">
      <dgm:prSet/>
      <dgm:spPr/>
      <dgm:t>
        <a:bodyPr/>
        <a:lstStyle/>
        <a:p>
          <a:endParaRPr lang="en-US"/>
        </a:p>
      </dgm:t>
    </dgm:pt>
    <dgm:pt modelId="{6CA97878-8C99-45F5-A614-B3691E1CB0FB}">
      <dgm:prSet/>
      <dgm:spPr/>
      <dgm:t>
        <a:bodyPr/>
        <a:lstStyle/>
        <a:p>
          <a:r>
            <a:rPr lang="en-IN" b="0" i="0"/>
            <a:t>Notation: R ∩ S   </a:t>
          </a:r>
          <a:endParaRPr lang="en-US"/>
        </a:p>
      </dgm:t>
    </dgm:pt>
    <dgm:pt modelId="{6FC6D50E-9F4F-4A71-A0C2-2472F378D07D}" type="parTrans" cxnId="{BF0467E8-60F8-4113-8910-5DA952E7708D}">
      <dgm:prSet/>
      <dgm:spPr/>
      <dgm:t>
        <a:bodyPr/>
        <a:lstStyle/>
        <a:p>
          <a:endParaRPr lang="en-US"/>
        </a:p>
      </dgm:t>
    </dgm:pt>
    <dgm:pt modelId="{F94F8421-0CCF-44AE-9DA3-79C7608975C2}" type="sibTrans" cxnId="{BF0467E8-60F8-4113-8910-5DA952E7708D}">
      <dgm:prSet/>
      <dgm:spPr/>
      <dgm:t>
        <a:bodyPr/>
        <a:lstStyle/>
        <a:p>
          <a:endParaRPr lang="en-US"/>
        </a:p>
      </dgm:t>
    </dgm:pt>
    <dgm:pt modelId="{9C1A3383-6871-4150-BF96-37FA58473BCF}">
      <dgm:prSet/>
      <dgm:spPr/>
      <dgm:t>
        <a:bodyPr/>
        <a:lstStyle/>
        <a:p>
          <a:r>
            <a:rPr lang="en-US" b="1" i="0"/>
            <a:t>Example:</a:t>
          </a:r>
          <a:r>
            <a:rPr lang="en-US" b="0" i="0"/>
            <a:t> Using the above DEPOSITOR table and BORROW table</a:t>
          </a:r>
          <a:endParaRPr lang="en-US"/>
        </a:p>
      </dgm:t>
    </dgm:pt>
    <dgm:pt modelId="{541D2F2B-00EA-4D00-8998-E0A442FA7A9B}" type="parTrans" cxnId="{213BC9ED-1002-4179-92ED-3769CCCAD250}">
      <dgm:prSet/>
      <dgm:spPr/>
      <dgm:t>
        <a:bodyPr/>
        <a:lstStyle/>
        <a:p>
          <a:endParaRPr lang="en-US"/>
        </a:p>
      </dgm:t>
    </dgm:pt>
    <dgm:pt modelId="{D1187901-3727-4E7C-94F4-FF8790AF79BA}" type="sibTrans" cxnId="{213BC9ED-1002-4179-92ED-3769CCCAD250}">
      <dgm:prSet/>
      <dgm:spPr/>
      <dgm:t>
        <a:bodyPr/>
        <a:lstStyle/>
        <a:p>
          <a:endParaRPr lang="en-US"/>
        </a:p>
      </dgm:t>
    </dgm:pt>
    <dgm:pt modelId="{360E0BA5-6090-4B66-A1BE-1C29E9F32B1F}">
      <dgm:prSet/>
      <dgm:spPr/>
      <dgm:t>
        <a:bodyPr/>
        <a:lstStyle/>
        <a:p>
          <a:r>
            <a:rPr lang="en-US" b="1" i="0"/>
            <a:t>Input:</a:t>
          </a:r>
          <a:endParaRPr lang="en-US"/>
        </a:p>
      </dgm:t>
    </dgm:pt>
    <dgm:pt modelId="{C6E68748-EA41-465D-8E03-85B817B5A439}" type="parTrans" cxnId="{6E86C0D9-661D-4496-8C31-71187F20AD8A}">
      <dgm:prSet/>
      <dgm:spPr/>
      <dgm:t>
        <a:bodyPr/>
        <a:lstStyle/>
        <a:p>
          <a:endParaRPr lang="en-US"/>
        </a:p>
      </dgm:t>
    </dgm:pt>
    <dgm:pt modelId="{385A2074-8AF8-4609-BA69-66E80A9FD650}" type="sibTrans" cxnId="{6E86C0D9-661D-4496-8C31-71187F20AD8A}">
      <dgm:prSet/>
      <dgm:spPr/>
      <dgm:t>
        <a:bodyPr/>
        <a:lstStyle/>
        <a:p>
          <a:endParaRPr lang="en-US"/>
        </a:p>
      </dgm:t>
    </dgm:pt>
    <dgm:pt modelId="{936820B1-B90F-48E9-8C23-3CDB6F139A8C}">
      <dgm:prSet/>
      <dgm:spPr/>
      <dgm:t>
        <a:bodyPr/>
        <a:lstStyle/>
        <a:p>
          <a:r>
            <a:rPr lang="en-US" b="0" i="0"/>
            <a:t>∏ CUSTOMER_NAME (BORROW) ∩ ∏ CUSTOMER_NAME (DEPOSITOR)  </a:t>
          </a:r>
          <a:endParaRPr lang="en-US"/>
        </a:p>
      </dgm:t>
    </dgm:pt>
    <dgm:pt modelId="{6DC0FD35-1D4C-4ADE-9F37-D5FC84434FD9}" type="parTrans" cxnId="{1D402A74-0D73-4519-B5D7-6DE0217EA30E}">
      <dgm:prSet/>
      <dgm:spPr/>
      <dgm:t>
        <a:bodyPr/>
        <a:lstStyle/>
        <a:p>
          <a:endParaRPr lang="en-US"/>
        </a:p>
      </dgm:t>
    </dgm:pt>
    <dgm:pt modelId="{1FE0E914-7245-4233-B3D5-B5D4B69117D6}" type="sibTrans" cxnId="{1D402A74-0D73-4519-B5D7-6DE0217EA30E}">
      <dgm:prSet/>
      <dgm:spPr/>
      <dgm:t>
        <a:bodyPr/>
        <a:lstStyle/>
        <a:p>
          <a:endParaRPr lang="en-US"/>
        </a:p>
      </dgm:t>
    </dgm:pt>
    <dgm:pt modelId="{12B260E0-81F2-45E8-A582-3A6AABC64869}" type="pres">
      <dgm:prSet presAssocID="{0B0446AF-CFF5-43C4-B581-B7900C98E6EC}" presName="linear" presStyleCnt="0">
        <dgm:presLayoutVars>
          <dgm:animLvl val="lvl"/>
          <dgm:resizeHandles val="exact"/>
        </dgm:presLayoutVars>
      </dgm:prSet>
      <dgm:spPr/>
    </dgm:pt>
    <dgm:pt modelId="{CC86CC6E-C24E-4AFD-B95A-F43EB0E51103}" type="pres">
      <dgm:prSet presAssocID="{608AF5BE-EEA0-46D4-A888-D77101601F62}" presName="parentText" presStyleLbl="node1" presStyleIdx="0" presStyleCnt="6">
        <dgm:presLayoutVars>
          <dgm:chMax val="0"/>
          <dgm:bulletEnabled val="1"/>
        </dgm:presLayoutVars>
      </dgm:prSet>
      <dgm:spPr/>
    </dgm:pt>
    <dgm:pt modelId="{D0642E06-0FD9-4C08-84C3-9C798902FF1A}" type="pres">
      <dgm:prSet presAssocID="{886EAE84-1148-44C7-ACD4-5DAA917FA73C}" presName="spacer" presStyleCnt="0"/>
      <dgm:spPr/>
    </dgm:pt>
    <dgm:pt modelId="{F9D7791F-9595-4647-881B-9B3611454247}" type="pres">
      <dgm:prSet presAssocID="{DC946CE9-88AA-4C58-A5FD-2C58E36F727B}" presName="parentText" presStyleLbl="node1" presStyleIdx="1" presStyleCnt="6">
        <dgm:presLayoutVars>
          <dgm:chMax val="0"/>
          <dgm:bulletEnabled val="1"/>
        </dgm:presLayoutVars>
      </dgm:prSet>
      <dgm:spPr/>
    </dgm:pt>
    <dgm:pt modelId="{410B33D7-C6ED-4841-9C66-A2A98AFAF074}" type="pres">
      <dgm:prSet presAssocID="{A8FD66AA-21D8-45BA-AE06-5E6FECA298E5}" presName="spacer" presStyleCnt="0"/>
      <dgm:spPr/>
    </dgm:pt>
    <dgm:pt modelId="{C8C1FB10-73F3-447A-956E-A9196D277305}" type="pres">
      <dgm:prSet presAssocID="{6CA97878-8C99-45F5-A614-B3691E1CB0FB}" presName="parentText" presStyleLbl="node1" presStyleIdx="2" presStyleCnt="6">
        <dgm:presLayoutVars>
          <dgm:chMax val="0"/>
          <dgm:bulletEnabled val="1"/>
        </dgm:presLayoutVars>
      </dgm:prSet>
      <dgm:spPr/>
    </dgm:pt>
    <dgm:pt modelId="{D03262C3-8B27-4C3E-857D-645280F6FC1D}" type="pres">
      <dgm:prSet presAssocID="{F94F8421-0CCF-44AE-9DA3-79C7608975C2}" presName="spacer" presStyleCnt="0"/>
      <dgm:spPr/>
    </dgm:pt>
    <dgm:pt modelId="{949FAF8B-4453-49D4-97FB-1FC3FC03F722}" type="pres">
      <dgm:prSet presAssocID="{9C1A3383-6871-4150-BF96-37FA58473BCF}" presName="parentText" presStyleLbl="node1" presStyleIdx="3" presStyleCnt="6">
        <dgm:presLayoutVars>
          <dgm:chMax val="0"/>
          <dgm:bulletEnabled val="1"/>
        </dgm:presLayoutVars>
      </dgm:prSet>
      <dgm:spPr/>
    </dgm:pt>
    <dgm:pt modelId="{E98BCA71-9738-4B13-83DD-E4A6B6D7325E}" type="pres">
      <dgm:prSet presAssocID="{D1187901-3727-4E7C-94F4-FF8790AF79BA}" presName="spacer" presStyleCnt="0"/>
      <dgm:spPr/>
    </dgm:pt>
    <dgm:pt modelId="{FCCDD780-80D1-499C-9702-A08B956835BF}" type="pres">
      <dgm:prSet presAssocID="{360E0BA5-6090-4B66-A1BE-1C29E9F32B1F}" presName="parentText" presStyleLbl="node1" presStyleIdx="4" presStyleCnt="6">
        <dgm:presLayoutVars>
          <dgm:chMax val="0"/>
          <dgm:bulletEnabled val="1"/>
        </dgm:presLayoutVars>
      </dgm:prSet>
      <dgm:spPr/>
    </dgm:pt>
    <dgm:pt modelId="{0DAC89B0-2758-4798-A10A-EF7DBF1450A3}" type="pres">
      <dgm:prSet presAssocID="{385A2074-8AF8-4609-BA69-66E80A9FD650}" presName="spacer" presStyleCnt="0"/>
      <dgm:spPr/>
    </dgm:pt>
    <dgm:pt modelId="{273784B5-4135-4D7F-99E8-4205A89F2299}" type="pres">
      <dgm:prSet presAssocID="{936820B1-B90F-48E9-8C23-3CDB6F139A8C}" presName="parentText" presStyleLbl="node1" presStyleIdx="5" presStyleCnt="6">
        <dgm:presLayoutVars>
          <dgm:chMax val="0"/>
          <dgm:bulletEnabled val="1"/>
        </dgm:presLayoutVars>
      </dgm:prSet>
      <dgm:spPr/>
    </dgm:pt>
  </dgm:ptLst>
  <dgm:cxnLst>
    <dgm:cxn modelId="{B8467902-3C1C-4EA7-88B2-AFB754B43179}" type="presOf" srcId="{936820B1-B90F-48E9-8C23-3CDB6F139A8C}" destId="{273784B5-4135-4D7F-99E8-4205A89F2299}" srcOrd="0" destOrd="0" presId="urn:microsoft.com/office/officeart/2005/8/layout/vList2"/>
    <dgm:cxn modelId="{49503509-39C8-48FB-A113-559E1B79E791}" srcId="{0B0446AF-CFF5-43C4-B581-B7900C98E6EC}" destId="{DC946CE9-88AA-4C58-A5FD-2C58E36F727B}" srcOrd="1" destOrd="0" parTransId="{7945F284-40D8-4A40-B10D-A96095217BEF}" sibTransId="{A8FD66AA-21D8-45BA-AE06-5E6FECA298E5}"/>
    <dgm:cxn modelId="{4410C460-314E-4DBF-B2A2-DBD9181CC122}" type="presOf" srcId="{DC946CE9-88AA-4C58-A5FD-2C58E36F727B}" destId="{F9D7791F-9595-4647-881B-9B3611454247}" srcOrd="0" destOrd="0" presId="urn:microsoft.com/office/officeart/2005/8/layout/vList2"/>
    <dgm:cxn modelId="{1D402A74-0D73-4519-B5D7-6DE0217EA30E}" srcId="{0B0446AF-CFF5-43C4-B581-B7900C98E6EC}" destId="{936820B1-B90F-48E9-8C23-3CDB6F139A8C}" srcOrd="5" destOrd="0" parTransId="{6DC0FD35-1D4C-4ADE-9F37-D5FC84434FD9}" sibTransId="{1FE0E914-7245-4233-B3D5-B5D4B69117D6}"/>
    <dgm:cxn modelId="{CFC28354-89B8-4521-982F-B58555821234}" type="presOf" srcId="{9C1A3383-6871-4150-BF96-37FA58473BCF}" destId="{949FAF8B-4453-49D4-97FB-1FC3FC03F722}" srcOrd="0" destOrd="0" presId="urn:microsoft.com/office/officeart/2005/8/layout/vList2"/>
    <dgm:cxn modelId="{7214E083-C8B3-430F-B069-4D6737D3EA07}" type="presOf" srcId="{360E0BA5-6090-4B66-A1BE-1C29E9F32B1F}" destId="{FCCDD780-80D1-499C-9702-A08B956835BF}" srcOrd="0" destOrd="0" presId="urn:microsoft.com/office/officeart/2005/8/layout/vList2"/>
    <dgm:cxn modelId="{9BA96B88-F109-493A-9A38-1291C21BE586}" type="presOf" srcId="{608AF5BE-EEA0-46D4-A888-D77101601F62}" destId="{CC86CC6E-C24E-4AFD-B95A-F43EB0E51103}" srcOrd="0" destOrd="0" presId="urn:microsoft.com/office/officeart/2005/8/layout/vList2"/>
    <dgm:cxn modelId="{80FAD88F-580A-4DD8-B2EB-D262E9CE5737}" type="presOf" srcId="{0B0446AF-CFF5-43C4-B581-B7900C98E6EC}" destId="{12B260E0-81F2-45E8-A582-3A6AABC64869}" srcOrd="0" destOrd="0" presId="urn:microsoft.com/office/officeart/2005/8/layout/vList2"/>
    <dgm:cxn modelId="{9DFC82A5-E425-4564-8A48-0741FAF77D2E}" srcId="{0B0446AF-CFF5-43C4-B581-B7900C98E6EC}" destId="{608AF5BE-EEA0-46D4-A888-D77101601F62}" srcOrd="0" destOrd="0" parTransId="{5BBF0B0A-0BE2-4D53-A1C0-20D1AF319348}" sibTransId="{886EAE84-1148-44C7-ACD4-5DAA917FA73C}"/>
    <dgm:cxn modelId="{6E86C0D9-661D-4496-8C31-71187F20AD8A}" srcId="{0B0446AF-CFF5-43C4-B581-B7900C98E6EC}" destId="{360E0BA5-6090-4B66-A1BE-1C29E9F32B1F}" srcOrd="4" destOrd="0" parTransId="{C6E68748-EA41-465D-8E03-85B817B5A439}" sibTransId="{385A2074-8AF8-4609-BA69-66E80A9FD650}"/>
    <dgm:cxn modelId="{BF0467E8-60F8-4113-8910-5DA952E7708D}" srcId="{0B0446AF-CFF5-43C4-B581-B7900C98E6EC}" destId="{6CA97878-8C99-45F5-A614-B3691E1CB0FB}" srcOrd="2" destOrd="0" parTransId="{6FC6D50E-9F4F-4A71-A0C2-2472F378D07D}" sibTransId="{F94F8421-0CCF-44AE-9DA3-79C7608975C2}"/>
    <dgm:cxn modelId="{213BC9ED-1002-4179-92ED-3769CCCAD250}" srcId="{0B0446AF-CFF5-43C4-B581-B7900C98E6EC}" destId="{9C1A3383-6871-4150-BF96-37FA58473BCF}" srcOrd="3" destOrd="0" parTransId="{541D2F2B-00EA-4D00-8998-E0A442FA7A9B}" sibTransId="{D1187901-3727-4E7C-94F4-FF8790AF79BA}"/>
    <dgm:cxn modelId="{141DCBED-D48F-4968-91A0-4111C84967A4}" type="presOf" srcId="{6CA97878-8C99-45F5-A614-B3691E1CB0FB}" destId="{C8C1FB10-73F3-447A-956E-A9196D277305}" srcOrd="0" destOrd="0" presId="urn:microsoft.com/office/officeart/2005/8/layout/vList2"/>
    <dgm:cxn modelId="{0631A01A-BC3F-481F-9429-527EC730CB66}" type="presParOf" srcId="{12B260E0-81F2-45E8-A582-3A6AABC64869}" destId="{CC86CC6E-C24E-4AFD-B95A-F43EB0E51103}" srcOrd="0" destOrd="0" presId="urn:microsoft.com/office/officeart/2005/8/layout/vList2"/>
    <dgm:cxn modelId="{AA881250-68FC-475E-B15A-C9D2B6517A68}" type="presParOf" srcId="{12B260E0-81F2-45E8-A582-3A6AABC64869}" destId="{D0642E06-0FD9-4C08-84C3-9C798902FF1A}" srcOrd="1" destOrd="0" presId="urn:microsoft.com/office/officeart/2005/8/layout/vList2"/>
    <dgm:cxn modelId="{8E331143-0503-42BC-B704-24356482B845}" type="presParOf" srcId="{12B260E0-81F2-45E8-A582-3A6AABC64869}" destId="{F9D7791F-9595-4647-881B-9B3611454247}" srcOrd="2" destOrd="0" presId="urn:microsoft.com/office/officeart/2005/8/layout/vList2"/>
    <dgm:cxn modelId="{F653DCA0-9249-4A96-94D0-268D6BA7A0C4}" type="presParOf" srcId="{12B260E0-81F2-45E8-A582-3A6AABC64869}" destId="{410B33D7-C6ED-4841-9C66-A2A98AFAF074}" srcOrd="3" destOrd="0" presId="urn:microsoft.com/office/officeart/2005/8/layout/vList2"/>
    <dgm:cxn modelId="{99393F0F-F9B3-4DAC-94D6-E28FB2AA4D3F}" type="presParOf" srcId="{12B260E0-81F2-45E8-A582-3A6AABC64869}" destId="{C8C1FB10-73F3-447A-956E-A9196D277305}" srcOrd="4" destOrd="0" presId="urn:microsoft.com/office/officeart/2005/8/layout/vList2"/>
    <dgm:cxn modelId="{70A9AB4E-38EF-4A24-9EB6-6629C953C700}" type="presParOf" srcId="{12B260E0-81F2-45E8-A582-3A6AABC64869}" destId="{D03262C3-8B27-4C3E-857D-645280F6FC1D}" srcOrd="5" destOrd="0" presId="urn:microsoft.com/office/officeart/2005/8/layout/vList2"/>
    <dgm:cxn modelId="{91BA474B-A1F7-474E-AA0E-B8FA63290B87}" type="presParOf" srcId="{12B260E0-81F2-45E8-A582-3A6AABC64869}" destId="{949FAF8B-4453-49D4-97FB-1FC3FC03F722}" srcOrd="6" destOrd="0" presId="urn:microsoft.com/office/officeart/2005/8/layout/vList2"/>
    <dgm:cxn modelId="{56959C0A-A472-43AD-B076-1FF86AA424D5}" type="presParOf" srcId="{12B260E0-81F2-45E8-A582-3A6AABC64869}" destId="{E98BCA71-9738-4B13-83DD-E4A6B6D7325E}" srcOrd="7" destOrd="0" presId="urn:microsoft.com/office/officeart/2005/8/layout/vList2"/>
    <dgm:cxn modelId="{690B5880-E514-4D32-9029-43663A1EB018}" type="presParOf" srcId="{12B260E0-81F2-45E8-A582-3A6AABC64869}" destId="{FCCDD780-80D1-499C-9702-A08B956835BF}" srcOrd="8" destOrd="0" presId="urn:microsoft.com/office/officeart/2005/8/layout/vList2"/>
    <dgm:cxn modelId="{3A58BA73-26CA-4C61-B8D5-9BDFD9AC6409}" type="presParOf" srcId="{12B260E0-81F2-45E8-A582-3A6AABC64869}" destId="{0DAC89B0-2758-4798-A10A-EF7DBF1450A3}" srcOrd="9" destOrd="0" presId="urn:microsoft.com/office/officeart/2005/8/layout/vList2"/>
    <dgm:cxn modelId="{0D5B7804-B5D8-4EFC-A477-6A4DE41D5D43}" type="presParOf" srcId="{12B260E0-81F2-45E8-A582-3A6AABC64869}" destId="{273784B5-4135-4D7F-99E8-4205A89F2299}"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95DD5E8-02A7-4AB9-82C8-8D22262D1E1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99FB51F-D87A-4021-9B46-8EB958E43198}">
      <dgm:prSet/>
      <dgm:spPr/>
      <dgm:t>
        <a:bodyPr/>
        <a:lstStyle/>
        <a:p>
          <a:r>
            <a:rPr lang="en-US" b="0" i="0"/>
            <a:t>Suppose there are two tuples R and S. The set intersection operation contains all tuples that are in R but not in S.</a:t>
          </a:r>
          <a:endParaRPr lang="en-US"/>
        </a:p>
      </dgm:t>
    </dgm:pt>
    <dgm:pt modelId="{59EC8711-F129-4DF8-BF2C-A08702605D88}" type="parTrans" cxnId="{9C6F6EA4-DD50-4426-B591-AD2ECFEF3DE8}">
      <dgm:prSet/>
      <dgm:spPr/>
      <dgm:t>
        <a:bodyPr/>
        <a:lstStyle/>
        <a:p>
          <a:endParaRPr lang="en-US"/>
        </a:p>
      </dgm:t>
    </dgm:pt>
    <dgm:pt modelId="{62EABB65-D438-450C-8C16-A2789A7DC296}" type="sibTrans" cxnId="{9C6F6EA4-DD50-4426-B591-AD2ECFEF3DE8}">
      <dgm:prSet/>
      <dgm:spPr/>
      <dgm:t>
        <a:bodyPr/>
        <a:lstStyle/>
        <a:p>
          <a:endParaRPr lang="en-US"/>
        </a:p>
      </dgm:t>
    </dgm:pt>
    <dgm:pt modelId="{D02AA026-F183-493D-9F43-BA4EA2A3A9F3}">
      <dgm:prSet/>
      <dgm:spPr/>
      <dgm:t>
        <a:bodyPr/>
        <a:lstStyle/>
        <a:p>
          <a:r>
            <a:rPr lang="en-US" b="0" i="0"/>
            <a:t>It is denoted by intersection minus (-).</a:t>
          </a:r>
          <a:endParaRPr lang="en-US"/>
        </a:p>
      </dgm:t>
    </dgm:pt>
    <dgm:pt modelId="{13B06833-358B-4CC9-959D-A0D70AD4B135}" type="parTrans" cxnId="{DD158D4F-C179-451C-9412-7F2DA602F6A3}">
      <dgm:prSet/>
      <dgm:spPr/>
      <dgm:t>
        <a:bodyPr/>
        <a:lstStyle/>
        <a:p>
          <a:endParaRPr lang="en-US"/>
        </a:p>
      </dgm:t>
    </dgm:pt>
    <dgm:pt modelId="{970C07C4-387C-4AAD-BF29-27DD43756539}" type="sibTrans" cxnId="{DD158D4F-C179-451C-9412-7F2DA602F6A3}">
      <dgm:prSet/>
      <dgm:spPr/>
      <dgm:t>
        <a:bodyPr/>
        <a:lstStyle/>
        <a:p>
          <a:endParaRPr lang="en-US"/>
        </a:p>
      </dgm:t>
    </dgm:pt>
    <dgm:pt modelId="{1DBC9BD1-A3E9-498B-81BF-0FFD98D0256C}">
      <dgm:prSet/>
      <dgm:spPr/>
      <dgm:t>
        <a:bodyPr/>
        <a:lstStyle/>
        <a:p>
          <a:r>
            <a:rPr lang="en-US" b="0" i="0"/>
            <a:t>Notation: R - S  </a:t>
          </a:r>
          <a:endParaRPr lang="en-US"/>
        </a:p>
      </dgm:t>
    </dgm:pt>
    <dgm:pt modelId="{A7B46D08-3E48-4AAF-97F9-820F5C4AA64D}" type="parTrans" cxnId="{B6153A60-8CB3-46F7-A336-3BA8084A7F60}">
      <dgm:prSet/>
      <dgm:spPr/>
      <dgm:t>
        <a:bodyPr/>
        <a:lstStyle/>
        <a:p>
          <a:endParaRPr lang="en-US"/>
        </a:p>
      </dgm:t>
    </dgm:pt>
    <dgm:pt modelId="{7368DB66-5B43-4DEB-B823-C60736DE9242}" type="sibTrans" cxnId="{B6153A60-8CB3-46F7-A336-3BA8084A7F60}">
      <dgm:prSet/>
      <dgm:spPr/>
      <dgm:t>
        <a:bodyPr/>
        <a:lstStyle/>
        <a:p>
          <a:endParaRPr lang="en-US"/>
        </a:p>
      </dgm:t>
    </dgm:pt>
    <dgm:pt modelId="{BA79B03F-74FA-4A6F-8263-161C56AD4280}">
      <dgm:prSet/>
      <dgm:spPr/>
      <dgm:t>
        <a:bodyPr/>
        <a:lstStyle/>
        <a:p>
          <a:r>
            <a:rPr lang="en-US" b="1" i="0"/>
            <a:t>Example:</a:t>
          </a:r>
          <a:r>
            <a:rPr lang="en-US" b="0" i="0"/>
            <a:t> Using the above DEPOSITOR table and BORROW table</a:t>
          </a:r>
          <a:endParaRPr lang="en-US"/>
        </a:p>
      </dgm:t>
    </dgm:pt>
    <dgm:pt modelId="{3DED668F-A6E1-45B9-97D6-D60F57EE93F3}" type="parTrans" cxnId="{F978A0F4-C9C8-4193-A55D-75095551575E}">
      <dgm:prSet/>
      <dgm:spPr/>
      <dgm:t>
        <a:bodyPr/>
        <a:lstStyle/>
        <a:p>
          <a:endParaRPr lang="en-US"/>
        </a:p>
      </dgm:t>
    </dgm:pt>
    <dgm:pt modelId="{C4777831-D96D-4419-A5F4-426C81432E51}" type="sibTrans" cxnId="{F978A0F4-C9C8-4193-A55D-75095551575E}">
      <dgm:prSet/>
      <dgm:spPr/>
      <dgm:t>
        <a:bodyPr/>
        <a:lstStyle/>
        <a:p>
          <a:endParaRPr lang="en-US"/>
        </a:p>
      </dgm:t>
    </dgm:pt>
    <dgm:pt modelId="{F4C75F04-0739-4ABD-902C-A3962CFF88B8}">
      <dgm:prSet/>
      <dgm:spPr/>
      <dgm:t>
        <a:bodyPr/>
        <a:lstStyle/>
        <a:p>
          <a:r>
            <a:rPr lang="en-US" b="1" i="0"/>
            <a:t>Input:</a:t>
          </a:r>
          <a:endParaRPr lang="en-US"/>
        </a:p>
      </dgm:t>
    </dgm:pt>
    <dgm:pt modelId="{9F155465-AA23-4FAD-961A-00A2D55FE13A}" type="parTrans" cxnId="{222FA98C-743A-4A07-B910-D4FBF9E94909}">
      <dgm:prSet/>
      <dgm:spPr/>
      <dgm:t>
        <a:bodyPr/>
        <a:lstStyle/>
        <a:p>
          <a:endParaRPr lang="en-US"/>
        </a:p>
      </dgm:t>
    </dgm:pt>
    <dgm:pt modelId="{418E2838-F283-4D3B-8A56-39A161CABAF9}" type="sibTrans" cxnId="{222FA98C-743A-4A07-B910-D4FBF9E94909}">
      <dgm:prSet/>
      <dgm:spPr/>
      <dgm:t>
        <a:bodyPr/>
        <a:lstStyle/>
        <a:p>
          <a:endParaRPr lang="en-US"/>
        </a:p>
      </dgm:t>
    </dgm:pt>
    <dgm:pt modelId="{0068CC09-BFFD-462D-9CCB-D96D6834F3EA}">
      <dgm:prSet/>
      <dgm:spPr/>
      <dgm:t>
        <a:bodyPr/>
        <a:lstStyle/>
        <a:p>
          <a:r>
            <a:rPr lang="en-US" b="0" i="0" dirty="0"/>
            <a:t>∏ CUSTOMER_NAME (BORROW) - ∏ CUSTOMER_NAME (DEPOSITOR)  </a:t>
          </a:r>
          <a:endParaRPr lang="en-US" dirty="0"/>
        </a:p>
      </dgm:t>
    </dgm:pt>
    <dgm:pt modelId="{61FAD9F6-5EB9-4E25-9A0C-789C155F7175}" type="parTrans" cxnId="{567C12BB-C4C2-4AD0-9D36-4161A962A01E}">
      <dgm:prSet/>
      <dgm:spPr/>
      <dgm:t>
        <a:bodyPr/>
        <a:lstStyle/>
        <a:p>
          <a:endParaRPr lang="en-US"/>
        </a:p>
      </dgm:t>
    </dgm:pt>
    <dgm:pt modelId="{0CF5CC5E-D530-4523-A242-0C070072F066}" type="sibTrans" cxnId="{567C12BB-C4C2-4AD0-9D36-4161A962A01E}">
      <dgm:prSet/>
      <dgm:spPr/>
      <dgm:t>
        <a:bodyPr/>
        <a:lstStyle/>
        <a:p>
          <a:endParaRPr lang="en-US"/>
        </a:p>
      </dgm:t>
    </dgm:pt>
    <dgm:pt modelId="{B9118174-B9C5-4640-8085-BB3F832A10D6}" type="pres">
      <dgm:prSet presAssocID="{A95DD5E8-02A7-4AB9-82C8-8D22262D1E18}" presName="linear" presStyleCnt="0">
        <dgm:presLayoutVars>
          <dgm:animLvl val="lvl"/>
          <dgm:resizeHandles val="exact"/>
        </dgm:presLayoutVars>
      </dgm:prSet>
      <dgm:spPr/>
    </dgm:pt>
    <dgm:pt modelId="{ABA86DA6-39CF-41F5-BF22-B73B6C741753}" type="pres">
      <dgm:prSet presAssocID="{599FB51F-D87A-4021-9B46-8EB958E43198}" presName="parentText" presStyleLbl="node1" presStyleIdx="0" presStyleCnt="6">
        <dgm:presLayoutVars>
          <dgm:chMax val="0"/>
          <dgm:bulletEnabled val="1"/>
        </dgm:presLayoutVars>
      </dgm:prSet>
      <dgm:spPr/>
    </dgm:pt>
    <dgm:pt modelId="{BE1E81DF-9EF5-45B8-B912-79BE331AD7D7}" type="pres">
      <dgm:prSet presAssocID="{62EABB65-D438-450C-8C16-A2789A7DC296}" presName="spacer" presStyleCnt="0"/>
      <dgm:spPr/>
    </dgm:pt>
    <dgm:pt modelId="{FF9C3B0C-FDAA-452D-80DE-0E73372ACF01}" type="pres">
      <dgm:prSet presAssocID="{D02AA026-F183-493D-9F43-BA4EA2A3A9F3}" presName="parentText" presStyleLbl="node1" presStyleIdx="1" presStyleCnt="6">
        <dgm:presLayoutVars>
          <dgm:chMax val="0"/>
          <dgm:bulletEnabled val="1"/>
        </dgm:presLayoutVars>
      </dgm:prSet>
      <dgm:spPr/>
    </dgm:pt>
    <dgm:pt modelId="{1A7BE793-6E67-4C98-98C5-0E2A253B6E90}" type="pres">
      <dgm:prSet presAssocID="{970C07C4-387C-4AAD-BF29-27DD43756539}" presName="spacer" presStyleCnt="0"/>
      <dgm:spPr/>
    </dgm:pt>
    <dgm:pt modelId="{2175DE7C-4A8B-4804-9078-39191DA2AD41}" type="pres">
      <dgm:prSet presAssocID="{1DBC9BD1-A3E9-498B-81BF-0FFD98D0256C}" presName="parentText" presStyleLbl="node1" presStyleIdx="2" presStyleCnt="6">
        <dgm:presLayoutVars>
          <dgm:chMax val="0"/>
          <dgm:bulletEnabled val="1"/>
        </dgm:presLayoutVars>
      </dgm:prSet>
      <dgm:spPr/>
    </dgm:pt>
    <dgm:pt modelId="{18B61315-069E-4C49-A791-E42B7A356510}" type="pres">
      <dgm:prSet presAssocID="{7368DB66-5B43-4DEB-B823-C60736DE9242}" presName="spacer" presStyleCnt="0"/>
      <dgm:spPr/>
    </dgm:pt>
    <dgm:pt modelId="{5EE5A4AA-5D12-4DFB-9412-1B0E7719B77C}" type="pres">
      <dgm:prSet presAssocID="{BA79B03F-74FA-4A6F-8263-161C56AD4280}" presName="parentText" presStyleLbl="node1" presStyleIdx="3" presStyleCnt="6">
        <dgm:presLayoutVars>
          <dgm:chMax val="0"/>
          <dgm:bulletEnabled val="1"/>
        </dgm:presLayoutVars>
      </dgm:prSet>
      <dgm:spPr/>
    </dgm:pt>
    <dgm:pt modelId="{E03FACFB-F27C-4B3B-9899-DA5DD5981075}" type="pres">
      <dgm:prSet presAssocID="{C4777831-D96D-4419-A5F4-426C81432E51}" presName="spacer" presStyleCnt="0"/>
      <dgm:spPr/>
    </dgm:pt>
    <dgm:pt modelId="{6F847558-7876-4C9D-B729-8524515927DF}" type="pres">
      <dgm:prSet presAssocID="{F4C75F04-0739-4ABD-902C-A3962CFF88B8}" presName="parentText" presStyleLbl="node1" presStyleIdx="4" presStyleCnt="6">
        <dgm:presLayoutVars>
          <dgm:chMax val="0"/>
          <dgm:bulletEnabled val="1"/>
        </dgm:presLayoutVars>
      </dgm:prSet>
      <dgm:spPr/>
    </dgm:pt>
    <dgm:pt modelId="{B0079E66-E469-4104-A743-1703F9657ABF}" type="pres">
      <dgm:prSet presAssocID="{418E2838-F283-4D3B-8A56-39A161CABAF9}" presName="spacer" presStyleCnt="0"/>
      <dgm:spPr/>
    </dgm:pt>
    <dgm:pt modelId="{C150B2E3-D4D1-4E37-84AA-D32ED0313217}" type="pres">
      <dgm:prSet presAssocID="{0068CC09-BFFD-462D-9CCB-D96D6834F3EA}" presName="parentText" presStyleLbl="node1" presStyleIdx="5" presStyleCnt="6">
        <dgm:presLayoutVars>
          <dgm:chMax val="0"/>
          <dgm:bulletEnabled val="1"/>
        </dgm:presLayoutVars>
      </dgm:prSet>
      <dgm:spPr/>
    </dgm:pt>
  </dgm:ptLst>
  <dgm:cxnLst>
    <dgm:cxn modelId="{58EC6618-3DD4-4FD6-A319-8C67129DE563}" type="presOf" srcId="{599FB51F-D87A-4021-9B46-8EB958E43198}" destId="{ABA86DA6-39CF-41F5-BF22-B73B6C741753}" srcOrd="0" destOrd="0" presId="urn:microsoft.com/office/officeart/2005/8/layout/vList2"/>
    <dgm:cxn modelId="{8783D51D-1A39-4F4C-9E35-70F63A9B7475}" type="presOf" srcId="{D02AA026-F183-493D-9F43-BA4EA2A3A9F3}" destId="{FF9C3B0C-FDAA-452D-80DE-0E73372ACF01}" srcOrd="0" destOrd="0" presId="urn:microsoft.com/office/officeart/2005/8/layout/vList2"/>
    <dgm:cxn modelId="{2F9B9C2E-A01E-4E8A-B0A0-5A95AABB73F4}" type="presOf" srcId="{F4C75F04-0739-4ABD-902C-A3962CFF88B8}" destId="{6F847558-7876-4C9D-B729-8524515927DF}" srcOrd="0" destOrd="0" presId="urn:microsoft.com/office/officeart/2005/8/layout/vList2"/>
    <dgm:cxn modelId="{B6153A60-8CB3-46F7-A336-3BA8084A7F60}" srcId="{A95DD5E8-02A7-4AB9-82C8-8D22262D1E18}" destId="{1DBC9BD1-A3E9-498B-81BF-0FFD98D0256C}" srcOrd="2" destOrd="0" parTransId="{A7B46D08-3E48-4AAF-97F9-820F5C4AA64D}" sibTransId="{7368DB66-5B43-4DEB-B823-C60736DE9242}"/>
    <dgm:cxn modelId="{DD158D4F-C179-451C-9412-7F2DA602F6A3}" srcId="{A95DD5E8-02A7-4AB9-82C8-8D22262D1E18}" destId="{D02AA026-F183-493D-9F43-BA4EA2A3A9F3}" srcOrd="1" destOrd="0" parTransId="{13B06833-358B-4CC9-959D-A0D70AD4B135}" sibTransId="{970C07C4-387C-4AAD-BF29-27DD43756539}"/>
    <dgm:cxn modelId="{FA95DC82-76D9-4041-873D-9A10A1249BD2}" type="presOf" srcId="{0068CC09-BFFD-462D-9CCB-D96D6834F3EA}" destId="{C150B2E3-D4D1-4E37-84AA-D32ED0313217}" srcOrd="0" destOrd="0" presId="urn:microsoft.com/office/officeart/2005/8/layout/vList2"/>
    <dgm:cxn modelId="{68F09688-B97F-4DF7-8900-E2C35D682027}" type="presOf" srcId="{A95DD5E8-02A7-4AB9-82C8-8D22262D1E18}" destId="{B9118174-B9C5-4640-8085-BB3F832A10D6}" srcOrd="0" destOrd="0" presId="urn:microsoft.com/office/officeart/2005/8/layout/vList2"/>
    <dgm:cxn modelId="{222FA98C-743A-4A07-B910-D4FBF9E94909}" srcId="{A95DD5E8-02A7-4AB9-82C8-8D22262D1E18}" destId="{F4C75F04-0739-4ABD-902C-A3962CFF88B8}" srcOrd="4" destOrd="0" parTransId="{9F155465-AA23-4FAD-961A-00A2D55FE13A}" sibTransId="{418E2838-F283-4D3B-8A56-39A161CABAF9}"/>
    <dgm:cxn modelId="{9C6F6EA4-DD50-4426-B591-AD2ECFEF3DE8}" srcId="{A95DD5E8-02A7-4AB9-82C8-8D22262D1E18}" destId="{599FB51F-D87A-4021-9B46-8EB958E43198}" srcOrd="0" destOrd="0" parTransId="{59EC8711-F129-4DF8-BF2C-A08702605D88}" sibTransId="{62EABB65-D438-450C-8C16-A2789A7DC296}"/>
    <dgm:cxn modelId="{567C12BB-C4C2-4AD0-9D36-4161A962A01E}" srcId="{A95DD5E8-02A7-4AB9-82C8-8D22262D1E18}" destId="{0068CC09-BFFD-462D-9CCB-D96D6834F3EA}" srcOrd="5" destOrd="0" parTransId="{61FAD9F6-5EB9-4E25-9A0C-789C155F7175}" sibTransId="{0CF5CC5E-D530-4523-A242-0C070072F066}"/>
    <dgm:cxn modelId="{749ADCCF-87AF-4B90-A39F-5606DB1E7CE2}" type="presOf" srcId="{BA79B03F-74FA-4A6F-8263-161C56AD4280}" destId="{5EE5A4AA-5D12-4DFB-9412-1B0E7719B77C}" srcOrd="0" destOrd="0" presId="urn:microsoft.com/office/officeart/2005/8/layout/vList2"/>
    <dgm:cxn modelId="{EB41C2E8-86F0-4B2A-976A-31E91E7C2BB4}" type="presOf" srcId="{1DBC9BD1-A3E9-498B-81BF-0FFD98D0256C}" destId="{2175DE7C-4A8B-4804-9078-39191DA2AD41}" srcOrd="0" destOrd="0" presId="urn:microsoft.com/office/officeart/2005/8/layout/vList2"/>
    <dgm:cxn modelId="{F978A0F4-C9C8-4193-A55D-75095551575E}" srcId="{A95DD5E8-02A7-4AB9-82C8-8D22262D1E18}" destId="{BA79B03F-74FA-4A6F-8263-161C56AD4280}" srcOrd="3" destOrd="0" parTransId="{3DED668F-A6E1-45B9-97D6-D60F57EE93F3}" sibTransId="{C4777831-D96D-4419-A5F4-426C81432E51}"/>
    <dgm:cxn modelId="{B7272975-4233-4E80-AC77-D3559C44FDFA}" type="presParOf" srcId="{B9118174-B9C5-4640-8085-BB3F832A10D6}" destId="{ABA86DA6-39CF-41F5-BF22-B73B6C741753}" srcOrd="0" destOrd="0" presId="urn:microsoft.com/office/officeart/2005/8/layout/vList2"/>
    <dgm:cxn modelId="{E00D9115-08A9-4215-8CEB-5CB4132483D2}" type="presParOf" srcId="{B9118174-B9C5-4640-8085-BB3F832A10D6}" destId="{BE1E81DF-9EF5-45B8-B912-79BE331AD7D7}" srcOrd="1" destOrd="0" presId="urn:microsoft.com/office/officeart/2005/8/layout/vList2"/>
    <dgm:cxn modelId="{BBB2BE47-FFE4-43AE-9470-126448232686}" type="presParOf" srcId="{B9118174-B9C5-4640-8085-BB3F832A10D6}" destId="{FF9C3B0C-FDAA-452D-80DE-0E73372ACF01}" srcOrd="2" destOrd="0" presId="urn:microsoft.com/office/officeart/2005/8/layout/vList2"/>
    <dgm:cxn modelId="{24444605-22AF-468A-BFCB-09066EE6E977}" type="presParOf" srcId="{B9118174-B9C5-4640-8085-BB3F832A10D6}" destId="{1A7BE793-6E67-4C98-98C5-0E2A253B6E90}" srcOrd="3" destOrd="0" presId="urn:microsoft.com/office/officeart/2005/8/layout/vList2"/>
    <dgm:cxn modelId="{A7FB7140-2D4A-425E-9873-5C278A21A308}" type="presParOf" srcId="{B9118174-B9C5-4640-8085-BB3F832A10D6}" destId="{2175DE7C-4A8B-4804-9078-39191DA2AD41}" srcOrd="4" destOrd="0" presId="urn:microsoft.com/office/officeart/2005/8/layout/vList2"/>
    <dgm:cxn modelId="{277020D7-10FF-45DD-BE16-355A457400E3}" type="presParOf" srcId="{B9118174-B9C5-4640-8085-BB3F832A10D6}" destId="{18B61315-069E-4C49-A791-E42B7A356510}" srcOrd="5" destOrd="0" presId="urn:microsoft.com/office/officeart/2005/8/layout/vList2"/>
    <dgm:cxn modelId="{2745E807-F57C-4A43-AEE7-5E07D2758B5F}" type="presParOf" srcId="{B9118174-B9C5-4640-8085-BB3F832A10D6}" destId="{5EE5A4AA-5D12-4DFB-9412-1B0E7719B77C}" srcOrd="6" destOrd="0" presId="urn:microsoft.com/office/officeart/2005/8/layout/vList2"/>
    <dgm:cxn modelId="{809EF9CB-7429-49E1-A40A-DA83A5145049}" type="presParOf" srcId="{B9118174-B9C5-4640-8085-BB3F832A10D6}" destId="{E03FACFB-F27C-4B3B-9899-DA5DD5981075}" srcOrd="7" destOrd="0" presId="urn:microsoft.com/office/officeart/2005/8/layout/vList2"/>
    <dgm:cxn modelId="{EA4D0D76-E04A-440D-B01F-BF7152E24210}" type="presParOf" srcId="{B9118174-B9C5-4640-8085-BB3F832A10D6}" destId="{6F847558-7876-4C9D-B729-8524515927DF}" srcOrd="8" destOrd="0" presId="urn:microsoft.com/office/officeart/2005/8/layout/vList2"/>
    <dgm:cxn modelId="{7A712C86-4ACE-4AF2-B06A-1A3544C70997}" type="presParOf" srcId="{B9118174-B9C5-4640-8085-BB3F832A10D6}" destId="{B0079E66-E469-4104-A743-1703F9657ABF}" srcOrd="9" destOrd="0" presId="urn:microsoft.com/office/officeart/2005/8/layout/vList2"/>
    <dgm:cxn modelId="{4023AA7E-339A-4819-9403-74E2C1000165}" type="presParOf" srcId="{B9118174-B9C5-4640-8085-BB3F832A10D6}" destId="{C150B2E3-D4D1-4E37-84AA-D32ED0313217}"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88F2C4-C096-40B2-837F-411BD1A565E5}">
      <dsp:nvSpPr>
        <dsp:cNvPr id="0" name=""/>
        <dsp:cNvSpPr/>
      </dsp:nvSpPr>
      <dsp:spPr>
        <a:xfrm>
          <a:off x="0" y="0"/>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2AA63A-F6A7-481B-9EF9-42107F604A24}">
      <dsp:nvSpPr>
        <dsp:cNvPr id="0" name=""/>
        <dsp:cNvSpPr/>
      </dsp:nvSpPr>
      <dsp:spPr>
        <a:xfrm>
          <a:off x="0" y="0"/>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Definition:</a:t>
          </a:r>
          <a:r>
            <a:rPr lang="en-US" sz="1900" b="0" i="0" kern="1200"/>
            <a:t> It is used for creation, modification, and removal of definition that defines the organization of data in the database.</a:t>
          </a:r>
          <a:endParaRPr lang="en-US" sz="1900" kern="1200"/>
        </a:p>
      </dsp:txBody>
      <dsp:txXfrm>
        <a:off x="0" y="0"/>
        <a:ext cx="6291714" cy="1382683"/>
      </dsp:txXfrm>
    </dsp:sp>
    <dsp:sp modelId="{0F9A002B-3A29-4117-9E24-516421DA3574}">
      <dsp:nvSpPr>
        <dsp:cNvPr id="0" name=""/>
        <dsp:cNvSpPr/>
      </dsp:nvSpPr>
      <dsp:spPr>
        <a:xfrm>
          <a:off x="0" y="138268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4E5EA8-7FEA-471A-9ECF-2A09ABF5D77C}">
      <dsp:nvSpPr>
        <dsp:cNvPr id="0" name=""/>
        <dsp:cNvSpPr/>
      </dsp:nvSpPr>
      <dsp:spPr>
        <a:xfrm>
          <a:off x="0" y="1382683"/>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Updation:</a:t>
          </a:r>
          <a:r>
            <a:rPr lang="en-US" sz="1900" b="0" i="0" kern="1200"/>
            <a:t> It is used for the insertion, modification, and deletion of the actual data in the database.</a:t>
          </a:r>
          <a:endParaRPr lang="en-US" sz="1900" kern="1200"/>
        </a:p>
      </dsp:txBody>
      <dsp:txXfrm>
        <a:off x="0" y="1382683"/>
        <a:ext cx="6291714" cy="1382683"/>
      </dsp:txXfrm>
    </dsp:sp>
    <dsp:sp modelId="{FBCD7A5A-01CF-44C8-B06C-95ED19A87BF6}">
      <dsp:nvSpPr>
        <dsp:cNvPr id="0" name=""/>
        <dsp:cNvSpPr/>
      </dsp:nvSpPr>
      <dsp:spPr>
        <a:xfrm>
          <a:off x="0" y="2765367"/>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FA4B85-552F-4C35-BB8F-1932BFC401A5}">
      <dsp:nvSpPr>
        <dsp:cNvPr id="0" name=""/>
        <dsp:cNvSpPr/>
      </dsp:nvSpPr>
      <dsp:spPr>
        <a:xfrm>
          <a:off x="0" y="2765367"/>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Retrieval:</a:t>
          </a:r>
          <a:r>
            <a:rPr lang="en-US" sz="1900" b="0" i="0" kern="1200"/>
            <a:t> It is used to retrieve the data from the database which can be used by applications for various purposes.</a:t>
          </a:r>
          <a:endParaRPr lang="en-US" sz="1900" kern="1200"/>
        </a:p>
      </dsp:txBody>
      <dsp:txXfrm>
        <a:off x="0" y="2765367"/>
        <a:ext cx="6291714" cy="1382683"/>
      </dsp:txXfrm>
    </dsp:sp>
    <dsp:sp modelId="{A913ECE1-47F6-4DF4-A7B1-062217413564}">
      <dsp:nvSpPr>
        <dsp:cNvPr id="0" name=""/>
        <dsp:cNvSpPr/>
      </dsp:nvSpPr>
      <dsp:spPr>
        <a:xfrm>
          <a:off x="0" y="414805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3F0868-FF3C-48BC-BAC8-E073C2951669}">
      <dsp:nvSpPr>
        <dsp:cNvPr id="0" name=""/>
        <dsp:cNvSpPr/>
      </dsp:nvSpPr>
      <dsp:spPr>
        <a:xfrm>
          <a:off x="0" y="4148051"/>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User Administration:</a:t>
          </a:r>
          <a:r>
            <a:rPr lang="en-US" sz="1900" b="0" i="0" kern="1200"/>
            <a:t> It is used for registering and monitoring users, maintain data integrity, enforcing data security, dealing with concurrency control, monitoring performance and recovering information corrupted by unexpected failure.</a:t>
          </a:r>
          <a:endParaRPr lang="en-US" sz="1900" kern="1200"/>
        </a:p>
      </dsp:txBody>
      <dsp:txXfrm>
        <a:off x="0" y="4148051"/>
        <a:ext cx="6291714" cy="13826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875C21-0C3D-4ACF-A917-61FB5EBC0D76}">
      <dsp:nvSpPr>
        <dsp:cNvPr id="0" name=""/>
        <dsp:cNvSpPr/>
      </dsp:nvSpPr>
      <dsp:spPr>
        <a:xfrm>
          <a:off x="0" y="0"/>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1AB17B-8695-488E-9040-F377C1D23724}">
      <dsp:nvSpPr>
        <dsp:cNvPr id="0" name=""/>
        <dsp:cNvSpPr/>
      </dsp:nvSpPr>
      <dsp:spPr>
        <a:xfrm>
          <a:off x="0" y="0"/>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uses a digital repository established on a server to store and manage the information.</a:t>
          </a:r>
          <a:endParaRPr lang="en-US" sz="1900" kern="1200"/>
        </a:p>
      </dsp:txBody>
      <dsp:txXfrm>
        <a:off x="0" y="0"/>
        <a:ext cx="6291714" cy="691341"/>
      </dsp:txXfrm>
    </dsp:sp>
    <dsp:sp modelId="{586319F1-606A-4017-8CC8-8924C4B875C7}">
      <dsp:nvSpPr>
        <dsp:cNvPr id="0" name=""/>
        <dsp:cNvSpPr/>
      </dsp:nvSpPr>
      <dsp:spPr>
        <a:xfrm>
          <a:off x="0" y="69134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1438A4-7D08-4269-A063-8FCECA97FA70}">
      <dsp:nvSpPr>
        <dsp:cNvPr id="0" name=""/>
        <dsp:cNvSpPr/>
      </dsp:nvSpPr>
      <dsp:spPr>
        <a:xfrm>
          <a:off x="0" y="691341"/>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provide a clear and logical view of the process that manipulates data.</a:t>
          </a:r>
          <a:endParaRPr lang="en-US" sz="1900" kern="1200"/>
        </a:p>
      </dsp:txBody>
      <dsp:txXfrm>
        <a:off x="0" y="691341"/>
        <a:ext cx="6291714" cy="691341"/>
      </dsp:txXfrm>
    </dsp:sp>
    <dsp:sp modelId="{FE97C8A3-6D62-46C9-8DD0-631DC5A1DD12}">
      <dsp:nvSpPr>
        <dsp:cNvPr id="0" name=""/>
        <dsp:cNvSpPr/>
      </dsp:nvSpPr>
      <dsp:spPr>
        <a:xfrm>
          <a:off x="0" y="138268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53333E-0097-4849-94A4-F31904B80366}">
      <dsp:nvSpPr>
        <dsp:cNvPr id="0" name=""/>
        <dsp:cNvSpPr/>
      </dsp:nvSpPr>
      <dsp:spPr>
        <a:xfrm>
          <a:off x="0" y="1382683"/>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DBMS contains automatic backup and recovery procedures.</a:t>
          </a:r>
          <a:endParaRPr lang="en-US" sz="1900" kern="1200"/>
        </a:p>
      </dsp:txBody>
      <dsp:txXfrm>
        <a:off x="0" y="1382683"/>
        <a:ext cx="6291714" cy="691341"/>
      </dsp:txXfrm>
    </dsp:sp>
    <dsp:sp modelId="{D590E70D-AA57-4596-8253-CCB41C49B6C0}">
      <dsp:nvSpPr>
        <dsp:cNvPr id="0" name=""/>
        <dsp:cNvSpPr/>
      </dsp:nvSpPr>
      <dsp:spPr>
        <a:xfrm>
          <a:off x="0" y="2074025"/>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4BF382-86E2-430B-A274-AAE34D1D8F61}">
      <dsp:nvSpPr>
        <dsp:cNvPr id="0" name=""/>
        <dsp:cNvSpPr/>
      </dsp:nvSpPr>
      <dsp:spPr>
        <a:xfrm>
          <a:off x="0" y="2074025"/>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contains ACID properties which maintain data in a healthy state in case of failure.</a:t>
          </a:r>
          <a:endParaRPr lang="en-US" sz="1900" kern="1200"/>
        </a:p>
      </dsp:txBody>
      <dsp:txXfrm>
        <a:off x="0" y="2074025"/>
        <a:ext cx="6291714" cy="691341"/>
      </dsp:txXfrm>
    </dsp:sp>
    <dsp:sp modelId="{F0165948-AB46-45EA-8A02-E707EC3D1C9F}">
      <dsp:nvSpPr>
        <dsp:cNvPr id="0" name=""/>
        <dsp:cNvSpPr/>
      </dsp:nvSpPr>
      <dsp:spPr>
        <a:xfrm>
          <a:off x="0" y="2765367"/>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CA0F51-8F21-4B36-B477-CB2644EC8F63}">
      <dsp:nvSpPr>
        <dsp:cNvPr id="0" name=""/>
        <dsp:cNvSpPr/>
      </dsp:nvSpPr>
      <dsp:spPr>
        <a:xfrm>
          <a:off x="0" y="2765367"/>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reduce the complex relationship between data.</a:t>
          </a:r>
          <a:endParaRPr lang="en-US" sz="1900" kern="1200"/>
        </a:p>
      </dsp:txBody>
      <dsp:txXfrm>
        <a:off x="0" y="2765367"/>
        <a:ext cx="6291714" cy="691341"/>
      </dsp:txXfrm>
    </dsp:sp>
    <dsp:sp modelId="{23CEFE99-4388-4A77-9641-65210EFCA28A}">
      <dsp:nvSpPr>
        <dsp:cNvPr id="0" name=""/>
        <dsp:cNvSpPr/>
      </dsp:nvSpPr>
      <dsp:spPr>
        <a:xfrm>
          <a:off x="0" y="3456709"/>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242CD0-9EC2-43A1-B5FA-5D87A55BCB19}">
      <dsp:nvSpPr>
        <dsp:cNvPr id="0" name=""/>
        <dsp:cNvSpPr/>
      </dsp:nvSpPr>
      <dsp:spPr>
        <a:xfrm>
          <a:off x="0" y="3456709"/>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is used to support manipulation and processing of data.</a:t>
          </a:r>
          <a:endParaRPr lang="en-US" sz="1900" kern="1200"/>
        </a:p>
      </dsp:txBody>
      <dsp:txXfrm>
        <a:off x="0" y="3456709"/>
        <a:ext cx="6291714" cy="691341"/>
      </dsp:txXfrm>
    </dsp:sp>
    <dsp:sp modelId="{F87DE998-65DE-42AB-BE78-6BE50543DC74}">
      <dsp:nvSpPr>
        <dsp:cNvPr id="0" name=""/>
        <dsp:cNvSpPr/>
      </dsp:nvSpPr>
      <dsp:spPr>
        <a:xfrm>
          <a:off x="0" y="414805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23543D-5D05-4165-99A5-AA78134A1BA7}">
      <dsp:nvSpPr>
        <dsp:cNvPr id="0" name=""/>
        <dsp:cNvSpPr/>
      </dsp:nvSpPr>
      <dsp:spPr>
        <a:xfrm>
          <a:off x="0" y="4148051"/>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is used to provide security of data.</a:t>
          </a:r>
          <a:endParaRPr lang="en-US" sz="1900" kern="1200"/>
        </a:p>
      </dsp:txBody>
      <dsp:txXfrm>
        <a:off x="0" y="4148051"/>
        <a:ext cx="6291714" cy="691341"/>
      </dsp:txXfrm>
    </dsp:sp>
    <dsp:sp modelId="{DDB73913-C445-4A06-9EEC-91F1BB8CBCB2}">
      <dsp:nvSpPr>
        <dsp:cNvPr id="0" name=""/>
        <dsp:cNvSpPr/>
      </dsp:nvSpPr>
      <dsp:spPr>
        <a:xfrm>
          <a:off x="0" y="483939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67A669-8C9B-416A-9B8E-A8FC08A3A5FC}">
      <dsp:nvSpPr>
        <dsp:cNvPr id="0" name=""/>
        <dsp:cNvSpPr/>
      </dsp:nvSpPr>
      <dsp:spPr>
        <a:xfrm>
          <a:off x="0" y="4839393"/>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view the database from different viewpoints according to the requirements of the user.</a:t>
          </a:r>
          <a:endParaRPr lang="en-US" sz="1900" kern="1200"/>
        </a:p>
      </dsp:txBody>
      <dsp:txXfrm>
        <a:off x="0" y="4839393"/>
        <a:ext cx="6291714" cy="691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20EB67-E07E-4554-BC39-E315062B020B}">
      <dsp:nvSpPr>
        <dsp:cNvPr id="0" name=""/>
        <dsp:cNvSpPr/>
      </dsp:nvSpPr>
      <dsp:spPr>
        <a:xfrm>
          <a:off x="709" y="72581"/>
          <a:ext cx="2766528" cy="165991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Controls database redundancy:</a:t>
          </a:r>
          <a:r>
            <a:rPr lang="en-US" sz="1400" b="0" i="0" kern="1200"/>
            <a:t> It can control data redundancy because it stores all the data in one single database file and that recorded data is placed in the database.</a:t>
          </a:r>
          <a:endParaRPr lang="en-US" sz="1400" kern="1200"/>
        </a:p>
      </dsp:txBody>
      <dsp:txXfrm>
        <a:off x="709" y="72581"/>
        <a:ext cx="2766528" cy="1659916"/>
      </dsp:txXfrm>
    </dsp:sp>
    <dsp:sp modelId="{513EC653-1CE0-4123-B19A-C71C6A220550}">
      <dsp:nvSpPr>
        <dsp:cNvPr id="0" name=""/>
        <dsp:cNvSpPr/>
      </dsp:nvSpPr>
      <dsp:spPr>
        <a:xfrm>
          <a:off x="3043890" y="72581"/>
          <a:ext cx="2766528" cy="1659916"/>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Data sharing:</a:t>
          </a:r>
          <a:r>
            <a:rPr lang="en-US" sz="1400" b="0" i="0" kern="1200"/>
            <a:t> In DBMS, the authorized users of an organization can share the data among multiple users.</a:t>
          </a:r>
          <a:endParaRPr lang="en-US" sz="1400" kern="1200"/>
        </a:p>
      </dsp:txBody>
      <dsp:txXfrm>
        <a:off x="3043890" y="72581"/>
        <a:ext cx="2766528" cy="1659916"/>
      </dsp:txXfrm>
    </dsp:sp>
    <dsp:sp modelId="{935F54C2-85CC-4F0B-B87E-6674E38BDFB6}">
      <dsp:nvSpPr>
        <dsp:cNvPr id="0" name=""/>
        <dsp:cNvSpPr/>
      </dsp:nvSpPr>
      <dsp:spPr>
        <a:xfrm>
          <a:off x="709" y="2009151"/>
          <a:ext cx="2766528" cy="1659916"/>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Easily Maintenance:</a:t>
          </a:r>
          <a:r>
            <a:rPr lang="en-US" sz="1400" b="0" i="0" kern="1200"/>
            <a:t> It can be easily maintainable due to the centralized nature of the database system.</a:t>
          </a:r>
          <a:endParaRPr lang="en-US" sz="1400" kern="1200"/>
        </a:p>
      </dsp:txBody>
      <dsp:txXfrm>
        <a:off x="709" y="2009151"/>
        <a:ext cx="2766528" cy="1659916"/>
      </dsp:txXfrm>
    </dsp:sp>
    <dsp:sp modelId="{8CB0642C-FBAD-4F23-BEE6-B40D33F73549}">
      <dsp:nvSpPr>
        <dsp:cNvPr id="0" name=""/>
        <dsp:cNvSpPr/>
      </dsp:nvSpPr>
      <dsp:spPr>
        <a:xfrm>
          <a:off x="3043890" y="2009151"/>
          <a:ext cx="2766528" cy="165991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Reduce time:</a:t>
          </a:r>
          <a:r>
            <a:rPr lang="en-US" sz="1400" b="0" i="0" kern="1200"/>
            <a:t> It reduces development time and maintenance need.</a:t>
          </a:r>
          <a:endParaRPr lang="en-US" sz="1400" kern="1200"/>
        </a:p>
      </dsp:txBody>
      <dsp:txXfrm>
        <a:off x="3043890" y="2009151"/>
        <a:ext cx="2766528" cy="1659916"/>
      </dsp:txXfrm>
    </dsp:sp>
    <dsp:sp modelId="{C43C89A4-4D07-4978-80C3-F4B19FF697DE}">
      <dsp:nvSpPr>
        <dsp:cNvPr id="0" name=""/>
        <dsp:cNvSpPr/>
      </dsp:nvSpPr>
      <dsp:spPr>
        <a:xfrm>
          <a:off x="709" y="3945720"/>
          <a:ext cx="2766528" cy="1659916"/>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Backup:</a:t>
          </a:r>
          <a:r>
            <a:rPr lang="en-US" sz="1400" b="0" i="0" kern="1200"/>
            <a:t> It provides backup and recovery subsystems which create automatic backup of data from </a:t>
          </a:r>
          <a:r>
            <a:rPr lang="en-US" sz="1400" b="0" i="0" kern="1200">
              <a:hlinkClick xmlns:r="http://schemas.openxmlformats.org/officeDocument/2006/relationships" r:id="rId1"/>
            </a:rPr>
            <a:t>hardware</a:t>
          </a:r>
          <a:r>
            <a:rPr lang="en-US" sz="1400" b="0" i="0" kern="1200"/>
            <a:t> and </a:t>
          </a:r>
          <a:r>
            <a:rPr lang="en-US" sz="1400" b="0" i="0" kern="1200">
              <a:hlinkClick xmlns:r="http://schemas.openxmlformats.org/officeDocument/2006/relationships" r:id="rId2"/>
            </a:rPr>
            <a:t>software</a:t>
          </a:r>
          <a:r>
            <a:rPr lang="en-US" sz="1400" b="0" i="0" kern="1200"/>
            <a:t> failures and restores the data if required.</a:t>
          </a:r>
          <a:endParaRPr lang="en-US" sz="1400" kern="1200"/>
        </a:p>
      </dsp:txBody>
      <dsp:txXfrm>
        <a:off x="709" y="3945720"/>
        <a:ext cx="2766528" cy="1659916"/>
      </dsp:txXfrm>
    </dsp:sp>
    <dsp:sp modelId="{80F2B497-DD01-4927-90E7-B4CF12587762}">
      <dsp:nvSpPr>
        <dsp:cNvPr id="0" name=""/>
        <dsp:cNvSpPr/>
      </dsp:nvSpPr>
      <dsp:spPr>
        <a:xfrm>
          <a:off x="3043890" y="3945720"/>
          <a:ext cx="2766528" cy="165991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multiple user interface:</a:t>
          </a:r>
          <a:r>
            <a:rPr lang="en-US" sz="1400" b="0" i="0" kern="1200"/>
            <a:t> It provides different types of user interfaces like graphical user interfaces, application program interfaces</a:t>
          </a:r>
          <a:endParaRPr lang="en-US" sz="1400" kern="1200"/>
        </a:p>
      </dsp:txBody>
      <dsp:txXfrm>
        <a:off x="3043890" y="3945720"/>
        <a:ext cx="2766528" cy="16599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F3E0A-1E7B-4523-B7E0-81742435F6EC}">
      <dsp:nvSpPr>
        <dsp:cNvPr id="0" name=""/>
        <dsp:cNvSpPr/>
      </dsp:nvSpPr>
      <dsp:spPr>
        <a:xfrm>
          <a:off x="2692642" y="507769"/>
          <a:ext cx="391643" cy="91440"/>
        </a:xfrm>
        <a:custGeom>
          <a:avLst/>
          <a:gdLst/>
          <a:ahLst/>
          <a:cxnLst/>
          <a:rect l="0" t="0" r="0" b="0"/>
          <a:pathLst>
            <a:path>
              <a:moveTo>
                <a:pt x="0" y="45720"/>
              </a:moveTo>
              <a:lnTo>
                <a:pt x="391643"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07" y="551377"/>
        <a:ext cx="21112" cy="4222"/>
      </dsp:txXfrm>
    </dsp:sp>
    <dsp:sp modelId="{52084403-354D-4E2E-8659-146AF2E8CBEA}">
      <dsp:nvSpPr>
        <dsp:cNvPr id="0" name=""/>
        <dsp:cNvSpPr/>
      </dsp:nvSpPr>
      <dsp:spPr>
        <a:xfrm>
          <a:off x="858602" y="2737"/>
          <a:ext cx="1835839" cy="110150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0" i="0" kern="1200"/>
            <a:t>The select operation selects tuples that satisfy a given predicate.</a:t>
          </a:r>
          <a:endParaRPr lang="en-US" sz="1300" kern="1200"/>
        </a:p>
      </dsp:txBody>
      <dsp:txXfrm>
        <a:off x="858602" y="2737"/>
        <a:ext cx="1835839" cy="1101503"/>
      </dsp:txXfrm>
    </dsp:sp>
    <dsp:sp modelId="{FBD34384-67A6-456B-A557-217AE4EF7081}">
      <dsp:nvSpPr>
        <dsp:cNvPr id="0" name=""/>
        <dsp:cNvSpPr/>
      </dsp:nvSpPr>
      <dsp:spPr>
        <a:xfrm>
          <a:off x="1776522" y="1102440"/>
          <a:ext cx="2258082" cy="391643"/>
        </a:xfrm>
        <a:custGeom>
          <a:avLst/>
          <a:gdLst/>
          <a:ahLst/>
          <a:cxnLst/>
          <a:rect l="0" t="0" r="0" b="0"/>
          <a:pathLst>
            <a:path>
              <a:moveTo>
                <a:pt x="2258082" y="0"/>
              </a:moveTo>
              <a:lnTo>
                <a:pt x="2258082" y="212921"/>
              </a:lnTo>
              <a:lnTo>
                <a:pt x="0" y="212921"/>
              </a:lnTo>
              <a:lnTo>
                <a:pt x="0" y="391643"/>
              </a:lnTo>
            </a:path>
          </a:pathLst>
        </a:custGeom>
        <a:noFill/>
        <a:ln w="6350" cap="flat" cmpd="sng" algn="ctr">
          <a:solidFill>
            <a:schemeClr val="accent5">
              <a:hueOff val="-1351709"/>
              <a:satOff val="-3484"/>
              <a:lumOff val="-235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48133" y="1296151"/>
        <a:ext cx="114861" cy="4222"/>
      </dsp:txXfrm>
    </dsp:sp>
    <dsp:sp modelId="{D599990B-BEB5-486D-B260-6E897A0D7300}">
      <dsp:nvSpPr>
        <dsp:cNvPr id="0" name=""/>
        <dsp:cNvSpPr/>
      </dsp:nvSpPr>
      <dsp:spPr>
        <a:xfrm>
          <a:off x="3116685" y="2737"/>
          <a:ext cx="1835839" cy="1101503"/>
        </a:xfrm>
        <a:prstGeom prst="rect">
          <a:avLst/>
        </a:prstGeom>
        <a:solidFill>
          <a:schemeClr val="accent5">
            <a:hueOff val="-1126424"/>
            <a:satOff val="-2903"/>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0" i="0" kern="1200"/>
            <a:t>It is denoted by sigma (σ).</a:t>
          </a:r>
          <a:endParaRPr lang="en-US" sz="1300" kern="1200"/>
        </a:p>
      </dsp:txBody>
      <dsp:txXfrm>
        <a:off x="3116685" y="2737"/>
        <a:ext cx="1835839" cy="1101503"/>
      </dsp:txXfrm>
    </dsp:sp>
    <dsp:sp modelId="{1F96F901-F434-4F25-BDC4-AE380C3A7E50}">
      <dsp:nvSpPr>
        <dsp:cNvPr id="0" name=""/>
        <dsp:cNvSpPr/>
      </dsp:nvSpPr>
      <dsp:spPr>
        <a:xfrm>
          <a:off x="2692642" y="2031516"/>
          <a:ext cx="391643" cy="91440"/>
        </a:xfrm>
        <a:custGeom>
          <a:avLst/>
          <a:gdLst/>
          <a:ahLst/>
          <a:cxnLst/>
          <a:rect l="0" t="0" r="0" b="0"/>
          <a:pathLst>
            <a:path>
              <a:moveTo>
                <a:pt x="0" y="45720"/>
              </a:moveTo>
              <a:lnTo>
                <a:pt x="391643" y="45720"/>
              </a:lnTo>
            </a:path>
          </a:pathLst>
        </a:custGeom>
        <a:noFill/>
        <a:ln w="6350" cap="flat" cmpd="sng" algn="ctr">
          <a:solidFill>
            <a:schemeClr val="accent5">
              <a:hueOff val="-2703417"/>
              <a:satOff val="-6968"/>
              <a:lumOff val="-470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07" y="2075124"/>
        <a:ext cx="21112" cy="4222"/>
      </dsp:txXfrm>
    </dsp:sp>
    <dsp:sp modelId="{6B539DDB-FECF-4FAB-B301-6E441FDD58DE}">
      <dsp:nvSpPr>
        <dsp:cNvPr id="0" name=""/>
        <dsp:cNvSpPr/>
      </dsp:nvSpPr>
      <dsp:spPr>
        <a:xfrm>
          <a:off x="858602" y="1526484"/>
          <a:ext cx="1835839" cy="1101503"/>
        </a:xfrm>
        <a:prstGeom prst="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0" i="0" kern="1200"/>
            <a:t>Notation:  σ p(r)  </a:t>
          </a:r>
          <a:endParaRPr lang="en-US" sz="1300" kern="1200"/>
        </a:p>
      </dsp:txBody>
      <dsp:txXfrm>
        <a:off x="858602" y="1526484"/>
        <a:ext cx="1835839" cy="1101503"/>
      </dsp:txXfrm>
    </dsp:sp>
    <dsp:sp modelId="{7CE5D33B-BFC2-4AA7-BBB2-E55F618D4E08}">
      <dsp:nvSpPr>
        <dsp:cNvPr id="0" name=""/>
        <dsp:cNvSpPr/>
      </dsp:nvSpPr>
      <dsp:spPr>
        <a:xfrm>
          <a:off x="1776522" y="2626187"/>
          <a:ext cx="2258082" cy="391643"/>
        </a:xfrm>
        <a:custGeom>
          <a:avLst/>
          <a:gdLst/>
          <a:ahLst/>
          <a:cxnLst/>
          <a:rect l="0" t="0" r="0" b="0"/>
          <a:pathLst>
            <a:path>
              <a:moveTo>
                <a:pt x="2258082" y="0"/>
              </a:moveTo>
              <a:lnTo>
                <a:pt x="2258082" y="212921"/>
              </a:lnTo>
              <a:lnTo>
                <a:pt x="0" y="212921"/>
              </a:lnTo>
              <a:lnTo>
                <a:pt x="0" y="391643"/>
              </a:lnTo>
            </a:path>
          </a:pathLst>
        </a:custGeom>
        <a:noFill/>
        <a:ln w="6350" cap="flat" cmpd="sng" algn="ctr">
          <a:solidFill>
            <a:schemeClr val="accent5">
              <a:hueOff val="-4055126"/>
              <a:satOff val="-10451"/>
              <a:lumOff val="-705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48133" y="2819898"/>
        <a:ext cx="114861" cy="4222"/>
      </dsp:txXfrm>
    </dsp:sp>
    <dsp:sp modelId="{AF2317B0-F1DC-4E32-8733-755CD04C3729}">
      <dsp:nvSpPr>
        <dsp:cNvPr id="0" name=""/>
        <dsp:cNvSpPr/>
      </dsp:nvSpPr>
      <dsp:spPr>
        <a:xfrm>
          <a:off x="3116685" y="1526484"/>
          <a:ext cx="1835839" cy="1101503"/>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1" i="0" kern="1200"/>
            <a:t>Where:</a:t>
          </a:r>
          <a:endParaRPr lang="en-US" sz="1300" kern="1200"/>
        </a:p>
      </dsp:txBody>
      <dsp:txXfrm>
        <a:off x="3116685" y="1526484"/>
        <a:ext cx="1835839" cy="1101503"/>
      </dsp:txXfrm>
    </dsp:sp>
    <dsp:sp modelId="{D4CBEA9C-A9DD-4FB2-B512-A712BAB5B3D6}">
      <dsp:nvSpPr>
        <dsp:cNvPr id="0" name=""/>
        <dsp:cNvSpPr/>
      </dsp:nvSpPr>
      <dsp:spPr>
        <a:xfrm>
          <a:off x="2692642" y="3555262"/>
          <a:ext cx="391643" cy="91440"/>
        </a:xfrm>
        <a:custGeom>
          <a:avLst/>
          <a:gdLst/>
          <a:ahLst/>
          <a:cxnLst/>
          <a:rect l="0" t="0" r="0" b="0"/>
          <a:pathLst>
            <a:path>
              <a:moveTo>
                <a:pt x="0" y="45720"/>
              </a:moveTo>
              <a:lnTo>
                <a:pt x="391643" y="45720"/>
              </a:lnTo>
            </a:path>
          </a:pathLst>
        </a:custGeom>
        <a:noFill/>
        <a:ln w="6350" cap="flat" cmpd="sng" algn="ctr">
          <a:solidFill>
            <a:schemeClr val="accent5">
              <a:hueOff val="-5406834"/>
              <a:satOff val="-13935"/>
              <a:lumOff val="-941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07" y="3598871"/>
        <a:ext cx="21112" cy="4222"/>
      </dsp:txXfrm>
    </dsp:sp>
    <dsp:sp modelId="{6317B390-1936-43B1-A0DA-2AED87D46BA1}">
      <dsp:nvSpPr>
        <dsp:cNvPr id="0" name=""/>
        <dsp:cNvSpPr/>
      </dsp:nvSpPr>
      <dsp:spPr>
        <a:xfrm>
          <a:off x="858602" y="3050231"/>
          <a:ext cx="1835839" cy="1101503"/>
        </a:xfrm>
        <a:prstGeom prst="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1" i="0" kern="1200"/>
            <a:t>σ</a:t>
          </a:r>
          <a:r>
            <a:rPr lang="en-US" sz="1300" b="0" i="0" kern="1200"/>
            <a:t> is used for selection prediction</a:t>
          </a:r>
          <a:endParaRPr lang="en-US" sz="1300" kern="1200"/>
        </a:p>
      </dsp:txBody>
      <dsp:txXfrm>
        <a:off x="858602" y="3050231"/>
        <a:ext cx="1835839" cy="1101503"/>
      </dsp:txXfrm>
    </dsp:sp>
    <dsp:sp modelId="{82D5E80F-3EA6-44B7-8AD0-85F29359762E}">
      <dsp:nvSpPr>
        <dsp:cNvPr id="0" name=""/>
        <dsp:cNvSpPr/>
      </dsp:nvSpPr>
      <dsp:spPr>
        <a:xfrm>
          <a:off x="2402084" y="4149934"/>
          <a:ext cx="1632520" cy="391643"/>
        </a:xfrm>
        <a:custGeom>
          <a:avLst/>
          <a:gdLst/>
          <a:ahLst/>
          <a:cxnLst/>
          <a:rect l="0" t="0" r="0" b="0"/>
          <a:pathLst>
            <a:path>
              <a:moveTo>
                <a:pt x="1632520" y="0"/>
              </a:moveTo>
              <a:lnTo>
                <a:pt x="1632520" y="212921"/>
              </a:lnTo>
              <a:lnTo>
                <a:pt x="0" y="212921"/>
              </a:lnTo>
              <a:lnTo>
                <a:pt x="0" y="391643"/>
              </a:lnTo>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6189" y="4343645"/>
        <a:ext cx="84312" cy="4222"/>
      </dsp:txXfrm>
    </dsp:sp>
    <dsp:sp modelId="{5E5953DF-0BE6-4261-A5BF-8D750E01D260}">
      <dsp:nvSpPr>
        <dsp:cNvPr id="0" name=""/>
        <dsp:cNvSpPr/>
      </dsp:nvSpPr>
      <dsp:spPr>
        <a:xfrm>
          <a:off x="3116685" y="3050231"/>
          <a:ext cx="1835839" cy="1101503"/>
        </a:xfrm>
        <a:prstGeom prst="rect">
          <a:avLst/>
        </a:prstGeom>
        <a:solidFill>
          <a:schemeClr val="accent5">
            <a:hueOff val="-5632119"/>
            <a:satOff val="-14516"/>
            <a:lumOff val="-9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1" i="0" kern="1200"/>
            <a:t>r</a:t>
          </a:r>
          <a:r>
            <a:rPr lang="en-US" sz="1300" b="0" i="0" kern="1200"/>
            <a:t> is used for relation</a:t>
          </a:r>
          <a:endParaRPr lang="en-US" sz="1300" kern="1200"/>
        </a:p>
      </dsp:txBody>
      <dsp:txXfrm>
        <a:off x="3116685" y="3050231"/>
        <a:ext cx="1835839" cy="1101503"/>
      </dsp:txXfrm>
    </dsp:sp>
    <dsp:sp modelId="{74EE15F9-AD9D-4794-B756-7FC643D4E54F}">
      <dsp:nvSpPr>
        <dsp:cNvPr id="0" name=""/>
        <dsp:cNvSpPr/>
      </dsp:nvSpPr>
      <dsp:spPr>
        <a:xfrm>
          <a:off x="858602" y="4573978"/>
          <a:ext cx="3086964" cy="1101503"/>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958" tIns="94426" rIns="89958" bIns="94426" numCol="1" spcCol="1270" anchor="ctr" anchorCtr="0">
          <a:noAutofit/>
        </a:bodyPr>
        <a:lstStyle/>
        <a:p>
          <a:pPr marL="0" lvl="0" indent="0" algn="ctr" defTabSz="577850">
            <a:lnSpc>
              <a:spcPct val="90000"/>
            </a:lnSpc>
            <a:spcBef>
              <a:spcPct val="0"/>
            </a:spcBef>
            <a:spcAft>
              <a:spcPct val="35000"/>
            </a:spcAft>
            <a:buNone/>
          </a:pPr>
          <a:r>
            <a:rPr lang="en-US" sz="1300" b="1" i="0" kern="1200" dirty="0"/>
            <a:t>p</a:t>
          </a:r>
          <a:r>
            <a:rPr lang="en-US" sz="1300" b="0" i="0" kern="1200" dirty="0"/>
            <a:t> is used as a propositional logic formula which may use connectors like: AND OR and NOT. These relational can use as relational operators like =, ≠, ≥, &lt;, &gt;, ≤.</a:t>
          </a:r>
          <a:endParaRPr lang="en-US" sz="1300" kern="1200" dirty="0"/>
        </a:p>
      </dsp:txBody>
      <dsp:txXfrm>
        <a:off x="858602" y="4573978"/>
        <a:ext cx="3086964" cy="11015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F9C5EA-8BE9-4895-9017-FC227E98BE44}">
      <dsp:nvSpPr>
        <dsp:cNvPr id="0" name=""/>
        <dsp:cNvSpPr/>
      </dsp:nvSpPr>
      <dsp:spPr>
        <a:xfrm>
          <a:off x="0" y="693"/>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CD72A9-47F1-403B-9A3E-6CF428A90467}">
      <dsp:nvSpPr>
        <dsp:cNvPr id="0" name=""/>
        <dsp:cNvSpPr/>
      </dsp:nvSpPr>
      <dsp:spPr>
        <a:xfrm>
          <a:off x="0" y="693"/>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dirty="0"/>
            <a:t>This operation shows the list of those attributes that we wish to appear in the result. Rest of the attributes are eliminated from the table.</a:t>
          </a:r>
          <a:endParaRPr lang="en-US" sz="2200" kern="1200" dirty="0"/>
        </a:p>
      </dsp:txBody>
      <dsp:txXfrm>
        <a:off x="0" y="693"/>
        <a:ext cx="5811128" cy="1135366"/>
      </dsp:txXfrm>
    </dsp:sp>
    <dsp:sp modelId="{AD489C46-EEB8-4EC9-9E1E-2D087F477190}">
      <dsp:nvSpPr>
        <dsp:cNvPr id="0" name=""/>
        <dsp:cNvSpPr/>
      </dsp:nvSpPr>
      <dsp:spPr>
        <a:xfrm>
          <a:off x="0" y="1136059"/>
          <a:ext cx="581112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D37D0C-C89C-4830-9D28-B04A4E5CEECC}">
      <dsp:nvSpPr>
        <dsp:cNvPr id="0" name=""/>
        <dsp:cNvSpPr/>
      </dsp:nvSpPr>
      <dsp:spPr>
        <a:xfrm>
          <a:off x="0" y="1136059"/>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a:t>It is denoted by ∏.</a:t>
          </a:r>
          <a:endParaRPr lang="en-US" sz="2200" kern="1200"/>
        </a:p>
      </dsp:txBody>
      <dsp:txXfrm>
        <a:off x="0" y="1136059"/>
        <a:ext cx="5811128" cy="1135366"/>
      </dsp:txXfrm>
    </dsp:sp>
    <dsp:sp modelId="{93D9A06B-2873-48EC-B97E-3101BB77D381}">
      <dsp:nvSpPr>
        <dsp:cNvPr id="0" name=""/>
        <dsp:cNvSpPr/>
      </dsp:nvSpPr>
      <dsp:spPr>
        <a:xfrm>
          <a:off x="0" y="2271426"/>
          <a:ext cx="581112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D46E45-720F-4AF2-A782-817618BBACCC}">
      <dsp:nvSpPr>
        <dsp:cNvPr id="0" name=""/>
        <dsp:cNvSpPr/>
      </dsp:nvSpPr>
      <dsp:spPr>
        <a:xfrm>
          <a:off x="0" y="2271426"/>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a:t>Notation: ∏ A1, A2, An (r)   </a:t>
          </a:r>
          <a:endParaRPr lang="en-US" sz="2200" kern="1200"/>
        </a:p>
      </dsp:txBody>
      <dsp:txXfrm>
        <a:off x="0" y="2271426"/>
        <a:ext cx="5811128" cy="1135366"/>
      </dsp:txXfrm>
    </dsp:sp>
    <dsp:sp modelId="{47696318-1F45-419F-90CA-240AFFFC765C}">
      <dsp:nvSpPr>
        <dsp:cNvPr id="0" name=""/>
        <dsp:cNvSpPr/>
      </dsp:nvSpPr>
      <dsp:spPr>
        <a:xfrm>
          <a:off x="0" y="3406792"/>
          <a:ext cx="581112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3961C5-7655-40EF-947D-D33D6984128E}">
      <dsp:nvSpPr>
        <dsp:cNvPr id="0" name=""/>
        <dsp:cNvSpPr/>
      </dsp:nvSpPr>
      <dsp:spPr>
        <a:xfrm>
          <a:off x="0" y="3406792"/>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1" i="0" kern="1200" dirty="0"/>
            <a:t>Where: A1</a:t>
          </a:r>
          <a:r>
            <a:rPr lang="en-US" sz="2200" b="0" i="0" kern="1200" dirty="0"/>
            <a:t>, </a:t>
          </a:r>
          <a:r>
            <a:rPr lang="en-US" sz="2200" b="1" i="0" kern="1200" dirty="0"/>
            <a:t>A2</a:t>
          </a:r>
          <a:r>
            <a:rPr lang="en-US" sz="2200" b="0" i="0" kern="1200" dirty="0"/>
            <a:t>, </a:t>
          </a:r>
          <a:r>
            <a:rPr lang="en-US" sz="2200" b="1" i="0" kern="1200" dirty="0"/>
            <a:t>A3</a:t>
          </a:r>
          <a:r>
            <a:rPr lang="en-US" sz="2200" b="0" i="0" kern="1200" dirty="0"/>
            <a:t> is used as an attribute name of relation </a:t>
          </a:r>
          <a:r>
            <a:rPr lang="en-US" sz="2200" b="1" i="0" kern="1200" dirty="0"/>
            <a:t>r</a:t>
          </a:r>
          <a:r>
            <a:rPr lang="en-US" sz="2200" b="0" i="0" kern="1200" dirty="0"/>
            <a:t>.</a:t>
          </a:r>
          <a:endParaRPr lang="en-US" sz="2200" kern="1200" dirty="0"/>
        </a:p>
      </dsp:txBody>
      <dsp:txXfrm>
        <a:off x="0" y="3406792"/>
        <a:ext cx="5811128" cy="1135366"/>
      </dsp:txXfrm>
    </dsp:sp>
    <dsp:sp modelId="{10486F8A-0572-4554-AEBB-A243EF3D77C6}">
      <dsp:nvSpPr>
        <dsp:cNvPr id="0" name=""/>
        <dsp:cNvSpPr/>
      </dsp:nvSpPr>
      <dsp:spPr>
        <a:xfrm>
          <a:off x="0" y="4542159"/>
          <a:ext cx="581112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A4ABDC-0A5D-4E21-AF42-686DD8A49393}">
      <dsp:nvSpPr>
        <dsp:cNvPr id="0" name=""/>
        <dsp:cNvSpPr/>
      </dsp:nvSpPr>
      <dsp:spPr>
        <a:xfrm>
          <a:off x="0" y="4542159"/>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endParaRPr lang="en-US" sz="2200" kern="1200" dirty="0"/>
        </a:p>
      </dsp:txBody>
      <dsp:txXfrm>
        <a:off x="0" y="4542159"/>
        <a:ext cx="5811128" cy="11353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742FD8-6CC4-4691-8740-A8AD9D88788F}">
      <dsp:nvSpPr>
        <dsp:cNvPr id="0" name=""/>
        <dsp:cNvSpPr/>
      </dsp:nvSpPr>
      <dsp:spPr>
        <a:xfrm>
          <a:off x="0" y="2772"/>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B4D33E-3830-491B-B05B-6DAA6EC06860}">
      <dsp:nvSpPr>
        <dsp:cNvPr id="0" name=""/>
        <dsp:cNvSpPr/>
      </dsp:nvSpPr>
      <dsp:spPr>
        <a:xfrm>
          <a:off x="0" y="2772"/>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Suppose there are two tuples R and S. The union operation contains all the tuples that are either in R or S or both in R &amp; S.</a:t>
          </a:r>
          <a:endParaRPr lang="en-US" sz="1900" kern="1200"/>
        </a:p>
      </dsp:txBody>
      <dsp:txXfrm>
        <a:off x="0" y="2772"/>
        <a:ext cx="5811128" cy="945445"/>
      </dsp:txXfrm>
    </dsp:sp>
    <dsp:sp modelId="{40B60157-9D7F-49B9-934B-1339B58BEBFE}">
      <dsp:nvSpPr>
        <dsp:cNvPr id="0" name=""/>
        <dsp:cNvSpPr/>
      </dsp:nvSpPr>
      <dsp:spPr>
        <a:xfrm>
          <a:off x="0" y="948218"/>
          <a:ext cx="581112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EB8735-215C-4C7C-BE55-DEBFFA4CE730}">
      <dsp:nvSpPr>
        <dsp:cNvPr id="0" name=""/>
        <dsp:cNvSpPr/>
      </dsp:nvSpPr>
      <dsp:spPr>
        <a:xfrm>
          <a:off x="0" y="948218"/>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eliminates the duplicate tuples. It is denoted by ∪.</a:t>
          </a:r>
          <a:endParaRPr lang="en-US" sz="1900" kern="1200"/>
        </a:p>
      </dsp:txBody>
      <dsp:txXfrm>
        <a:off x="0" y="948218"/>
        <a:ext cx="5811128" cy="945445"/>
      </dsp:txXfrm>
    </dsp:sp>
    <dsp:sp modelId="{B31A5FBB-701D-40AA-A99F-C6F1FC05678A}">
      <dsp:nvSpPr>
        <dsp:cNvPr id="0" name=""/>
        <dsp:cNvSpPr/>
      </dsp:nvSpPr>
      <dsp:spPr>
        <a:xfrm>
          <a:off x="0" y="1893663"/>
          <a:ext cx="581112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CE4456-9951-47C3-B96B-5CD80FE8B8DC}">
      <dsp:nvSpPr>
        <dsp:cNvPr id="0" name=""/>
        <dsp:cNvSpPr/>
      </dsp:nvSpPr>
      <dsp:spPr>
        <a:xfrm>
          <a:off x="0" y="1893663"/>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Notation: R ∪ S   </a:t>
          </a:r>
          <a:endParaRPr lang="en-US" sz="1900" kern="1200"/>
        </a:p>
      </dsp:txBody>
      <dsp:txXfrm>
        <a:off x="0" y="1893663"/>
        <a:ext cx="5811128" cy="945445"/>
      </dsp:txXfrm>
    </dsp:sp>
    <dsp:sp modelId="{E857C4FA-D40A-42E3-9B11-021435ECAACD}">
      <dsp:nvSpPr>
        <dsp:cNvPr id="0" name=""/>
        <dsp:cNvSpPr/>
      </dsp:nvSpPr>
      <dsp:spPr>
        <a:xfrm>
          <a:off x="0" y="2839109"/>
          <a:ext cx="581112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18C8DD-2DA6-4E15-8CD4-FDE923129A58}">
      <dsp:nvSpPr>
        <dsp:cNvPr id="0" name=""/>
        <dsp:cNvSpPr/>
      </dsp:nvSpPr>
      <dsp:spPr>
        <a:xfrm>
          <a:off x="0" y="2839109"/>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A union operation must hold the following condition:</a:t>
          </a:r>
          <a:endParaRPr lang="en-US" sz="1900" kern="1200"/>
        </a:p>
      </dsp:txBody>
      <dsp:txXfrm>
        <a:off x="0" y="2839109"/>
        <a:ext cx="5811128" cy="945445"/>
      </dsp:txXfrm>
    </dsp:sp>
    <dsp:sp modelId="{952FCFBF-27BD-48A9-B7B9-9056279E77F3}">
      <dsp:nvSpPr>
        <dsp:cNvPr id="0" name=""/>
        <dsp:cNvSpPr/>
      </dsp:nvSpPr>
      <dsp:spPr>
        <a:xfrm>
          <a:off x="0" y="3784555"/>
          <a:ext cx="581112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43CBF4-BB7D-44E1-A00B-324B1D8AD52A}">
      <dsp:nvSpPr>
        <dsp:cNvPr id="0" name=""/>
        <dsp:cNvSpPr/>
      </dsp:nvSpPr>
      <dsp:spPr>
        <a:xfrm>
          <a:off x="0" y="3784555"/>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R and S must have the attribute of the same number.</a:t>
          </a:r>
          <a:endParaRPr lang="en-US" sz="1900" kern="1200"/>
        </a:p>
      </dsp:txBody>
      <dsp:txXfrm>
        <a:off x="0" y="3784555"/>
        <a:ext cx="5811128" cy="945445"/>
      </dsp:txXfrm>
    </dsp:sp>
    <dsp:sp modelId="{E7441D94-CAE9-4E6C-AF07-19CE52F031E0}">
      <dsp:nvSpPr>
        <dsp:cNvPr id="0" name=""/>
        <dsp:cNvSpPr/>
      </dsp:nvSpPr>
      <dsp:spPr>
        <a:xfrm>
          <a:off x="0" y="4730000"/>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F6ABA8-AD63-49D7-8A9E-3AD5846FB0A1}">
      <dsp:nvSpPr>
        <dsp:cNvPr id="0" name=""/>
        <dsp:cNvSpPr/>
      </dsp:nvSpPr>
      <dsp:spPr>
        <a:xfrm>
          <a:off x="0" y="4730000"/>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Duplicate tuples are eliminated automatically.</a:t>
          </a:r>
          <a:endParaRPr lang="en-US" sz="1900" kern="1200"/>
        </a:p>
      </dsp:txBody>
      <dsp:txXfrm>
        <a:off x="0" y="4730000"/>
        <a:ext cx="5811128" cy="9454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6CC6E-C24E-4AFD-B95A-F43EB0E51103}">
      <dsp:nvSpPr>
        <dsp:cNvPr id="0" name=""/>
        <dsp:cNvSpPr/>
      </dsp:nvSpPr>
      <dsp:spPr>
        <a:xfrm>
          <a:off x="0" y="941009"/>
          <a:ext cx="5811128" cy="5967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Suppose there are two tuples R and S. The set intersection operation contains all tuples that are in both R &amp; S.</a:t>
          </a:r>
          <a:endParaRPr lang="en-US" sz="1500" kern="1200"/>
        </a:p>
      </dsp:txBody>
      <dsp:txXfrm>
        <a:off x="29128" y="970137"/>
        <a:ext cx="5752872" cy="538444"/>
      </dsp:txXfrm>
    </dsp:sp>
    <dsp:sp modelId="{F9D7791F-9595-4647-881B-9B3611454247}">
      <dsp:nvSpPr>
        <dsp:cNvPr id="0" name=""/>
        <dsp:cNvSpPr/>
      </dsp:nvSpPr>
      <dsp:spPr>
        <a:xfrm>
          <a:off x="0" y="1580909"/>
          <a:ext cx="5811128" cy="596700"/>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It is denoted by intersection ∩.</a:t>
          </a:r>
          <a:endParaRPr lang="en-US" sz="1500" kern="1200"/>
        </a:p>
      </dsp:txBody>
      <dsp:txXfrm>
        <a:off x="29128" y="1610037"/>
        <a:ext cx="5752872" cy="538444"/>
      </dsp:txXfrm>
    </dsp:sp>
    <dsp:sp modelId="{C8C1FB10-73F3-447A-956E-A9196D277305}">
      <dsp:nvSpPr>
        <dsp:cNvPr id="0" name=""/>
        <dsp:cNvSpPr/>
      </dsp:nvSpPr>
      <dsp:spPr>
        <a:xfrm>
          <a:off x="0" y="2220809"/>
          <a:ext cx="5811128" cy="596700"/>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Notation: R ∩ S   </a:t>
          </a:r>
          <a:endParaRPr lang="en-US" sz="1500" kern="1200"/>
        </a:p>
      </dsp:txBody>
      <dsp:txXfrm>
        <a:off x="29128" y="2249937"/>
        <a:ext cx="5752872" cy="538444"/>
      </dsp:txXfrm>
    </dsp:sp>
    <dsp:sp modelId="{949FAF8B-4453-49D4-97FB-1FC3FC03F722}">
      <dsp:nvSpPr>
        <dsp:cNvPr id="0" name=""/>
        <dsp:cNvSpPr/>
      </dsp:nvSpPr>
      <dsp:spPr>
        <a:xfrm>
          <a:off x="0" y="2860709"/>
          <a:ext cx="5811128" cy="596700"/>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a:t>Example:</a:t>
          </a:r>
          <a:r>
            <a:rPr lang="en-US" sz="1500" b="0" i="0" kern="1200"/>
            <a:t> Using the above DEPOSITOR table and BORROW table</a:t>
          </a:r>
          <a:endParaRPr lang="en-US" sz="1500" kern="1200"/>
        </a:p>
      </dsp:txBody>
      <dsp:txXfrm>
        <a:off x="29128" y="2889837"/>
        <a:ext cx="5752872" cy="538444"/>
      </dsp:txXfrm>
    </dsp:sp>
    <dsp:sp modelId="{FCCDD780-80D1-499C-9702-A08B956835BF}">
      <dsp:nvSpPr>
        <dsp:cNvPr id="0" name=""/>
        <dsp:cNvSpPr/>
      </dsp:nvSpPr>
      <dsp:spPr>
        <a:xfrm>
          <a:off x="0" y="3500609"/>
          <a:ext cx="5811128" cy="596700"/>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a:t>Input:</a:t>
          </a:r>
          <a:endParaRPr lang="en-US" sz="1500" kern="1200"/>
        </a:p>
      </dsp:txBody>
      <dsp:txXfrm>
        <a:off x="29128" y="3529737"/>
        <a:ext cx="5752872" cy="538444"/>
      </dsp:txXfrm>
    </dsp:sp>
    <dsp:sp modelId="{273784B5-4135-4D7F-99E8-4205A89F2299}">
      <dsp:nvSpPr>
        <dsp:cNvPr id="0" name=""/>
        <dsp:cNvSpPr/>
      </dsp:nvSpPr>
      <dsp:spPr>
        <a:xfrm>
          <a:off x="0" y="4140509"/>
          <a:ext cx="5811128" cy="59670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 CUSTOMER_NAME (BORROW) ∩ ∏ CUSTOMER_NAME (DEPOSITOR)  </a:t>
          </a:r>
          <a:endParaRPr lang="en-US" sz="1500" kern="1200"/>
        </a:p>
      </dsp:txBody>
      <dsp:txXfrm>
        <a:off x="29128" y="4169637"/>
        <a:ext cx="5752872" cy="53844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A86DA6-39CF-41F5-BF22-B73B6C741753}">
      <dsp:nvSpPr>
        <dsp:cNvPr id="0" name=""/>
        <dsp:cNvSpPr/>
      </dsp:nvSpPr>
      <dsp:spPr>
        <a:xfrm>
          <a:off x="0" y="561389"/>
          <a:ext cx="5811128" cy="7160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Suppose there are two tuples R and S. The set intersection operation contains all tuples that are in R but not in S.</a:t>
          </a:r>
          <a:endParaRPr lang="en-US" sz="1800" kern="1200"/>
        </a:p>
      </dsp:txBody>
      <dsp:txXfrm>
        <a:off x="34954" y="596343"/>
        <a:ext cx="5741220" cy="646132"/>
      </dsp:txXfrm>
    </dsp:sp>
    <dsp:sp modelId="{FF9C3B0C-FDAA-452D-80DE-0E73372ACF01}">
      <dsp:nvSpPr>
        <dsp:cNvPr id="0" name=""/>
        <dsp:cNvSpPr/>
      </dsp:nvSpPr>
      <dsp:spPr>
        <a:xfrm>
          <a:off x="0" y="1329269"/>
          <a:ext cx="5811128" cy="716040"/>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It is denoted by intersection minus (-).</a:t>
          </a:r>
          <a:endParaRPr lang="en-US" sz="1800" kern="1200"/>
        </a:p>
      </dsp:txBody>
      <dsp:txXfrm>
        <a:off x="34954" y="1364223"/>
        <a:ext cx="5741220" cy="646132"/>
      </dsp:txXfrm>
    </dsp:sp>
    <dsp:sp modelId="{2175DE7C-4A8B-4804-9078-39191DA2AD41}">
      <dsp:nvSpPr>
        <dsp:cNvPr id="0" name=""/>
        <dsp:cNvSpPr/>
      </dsp:nvSpPr>
      <dsp:spPr>
        <a:xfrm>
          <a:off x="0" y="2097149"/>
          <a:ext cx="5811128" cy="716040"/>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Notation: R - S  </a:t>
          </a:r>
          <a:endParaRPr lang="en-US" sz="1800" kern="1200"/>
        </a:p>
      </dsp:txBody>
      <dsp:txXfrm>
        <a:off x="34954" y="2132103"/>
        <a:ext cx="5741220" cy="646132"/>
      </dsp:txXfrm>
    </dsp:sp>
    <dsp:sp modelId="{5EE5A4AA-5D12-4DFB-9412-1B0E7719B77C}">
      <dsp:nvSpPr>
        <dsp:cNvPr id="0" name=""/>
        <dsp:cNvSpPr/>
      </dsp:nvSpPr>
      <dsp:spPr>
        <a:xfrm>
          <a:off x="0" y="2865029"/>
          <a:ext cx="5811128" cy="716040"/>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Example:</a:t>
          </a:r>
          <a:r>
            <a:rPr lang="en-US" sz="1800" b="0" i="0" kern="1200"/>
            <a:t> Using the above DEPOSITOR table and BORROW table</a:t>
          </a:r>
          <a:endParaRPr lang="en-US" sz="1800" kern="1200"/>
        </a:p>
      </dsp:txBody>
      <dsp:txXfrm>
        <a:off x="34954" y="2899983"/>
        <a:ext cx="5741220" cy="646132"/>
      </dsp:txXfrm>
    </dsp:sp>
    <dsp:sp modelId="{6F847558-7876-4C9D-B729-8524515927DF}">
      <dsp:nvSpPr>
        <dsp:cNvPr id="0" name=""/>
        <dsp:cNvSpPr/>
      </dsp:nvSpPr>
      <dsp:spPr>
        <a:xfrm>
          <a:off x="0" y="3632909"/>
          <a:ext cx="5811128" cy="716040"/>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Input:</a:t>
          </a:r>
          <a:endParaRPr lang="en-US" sz="1800" kern="1200"/>
        </a:p>
      </dsp:txBody>
      <dsp:txXfrm>
        <a:off x="34954" y="3667863"/>
        <a:ext cx="5741220" cy="646132"/>
      </dsp:txXfrm>
    </dsp:sp>
    <dsp:sp modelId="{C150B2E3-D4D1-4E37-84AA-D32ED0313217}">
      <dsp:nvSpPr>
        <dsp:cNvPr id="0" name=""/>
        <dsp:cNvSpPr/>
      </dsp:nvSpPr>
      <dsp:spPr>
        <a:xfrm>
          <a:off x="0" y="4400789"/>
          <a:ext cx="5811128" cy="7160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t>∏ CUSTOMER_NAME (BORROW) - ∏ CUSTOMER_NAME (DEPOSITOR)  </a:t>
          </a:r>
          <a:endParaRPr lang="en-US" sz="1800" kern="1200" dirty="0"/>
        </a:p>
      </dsp:txBody>
      <dsp:txXfrm>
        <a:off x="34954" y="4435743"/>
        <a:ext cx="5741220" cy="64613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svg>
</file>

<file path=ppt/media/image12.png>
</file>

<file path=ppt/media/image13.png>
</file>

<file path=ppt/media/image14.sv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svg>
</file>

<file path=ppt/media/image6.jpe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2061B-A5E6-6EDE-CC75-C599969284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F444C42-481F-5633-83D8-5CEA55DED0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DDA969-DA9B-F299-14AB-ED56BB686C5F}"/>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6F06C404-D0DA-5375-DA83-F43E4B86C0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D84000-D7BD-1495-97E9-ABD9E9CE229F}"/>
              </a:ext>
            </a:extLst>
          </p:cNvPr>
          <p:cNvSpPr>
            <a:spLocks noGrp="1"/>
          </p:cNvSpPr>
          <p:nvPr>
            <p:ph type="sldNum" sz="quarter" idx="12"/>
          </p:nvPr>
        </p:nvSpPr>
        <p:spPr/>
        <p:txBody>
          <a:bodyPr/>
          <a:lstStyle/>
          <a:p>
            <a:fld id="{46776DBE-BBD4-4040-A0B0-A97968BC8EE6}" type="slidenum">
              <a:rPr lang="en-IN" smtClean="0"/>
              <a:t>‹#›</a:t>
            </a:fld>
            <a:endParaRPr lang="en-IN"/>
          </a:p>
        </p:txBody>
      </p:sp>
      <p:pic>
        <p:nvPicPr>
          <p:cNvPr id="8" name="Picture 7" descr="A close-up of a white screen&#10;&#10;Description automatically generated">
            <a:extLst>
              <a:ext uri="{FF2B5EF4-FFF2-40B4-BE49-F238E27FC236}">
                <a16:creationId xmlns:a16="http://schemas.microsoft.com/office/drawing/2014/main" id="{5B1621C7-B3AE-6037-8173-C5424863D5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00" t="-2623" r="42542" b="85257"/>
          <a:stretch/>
        </p:blipFill>
        <p:spPr>
          <a:xfrm>
            <a:off x="7551284" y="6024789"/>
            <a:ext cx="4118202" cy="696686"/>
          </a:xfrm>
          <a:prstGeom prst="rect">
            <a:avLst/>
          </a:prstGeom>
        </p:spPr>
      </p:pic>
    </p:spTree>
    <p:extLst>
      <p:ext uri="{BB962C8B-B14F-4D97-AF65-F5344CB8AC3E}">
        <p14:creationId xmlns:p14="http://schemas.microsoft.com/office/powerpoint/2010/main" val="25721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2283A-A18C-905B-4FB7-D54F5DB5310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67820B-D5D2-0671-E9DE-FDA5813068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A937EA-C5C8-F9DC-EC17-C51EA994D942}"/>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72EACC91-F6EF-F0CE-33B7-8A24148025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25A4C4-4CB1-9C82-C6A0-38B39187F86D}"/>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779424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762C04-E96D-59A4-3947-DD46941013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F59E248-53D0-A471-7EB9-80759E9B4A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B67971-9842-1FD5-90F1-7B888E54DC8A}"/>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4A8FA118-A58E-C9BF-2C09-5E28659E0C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A1D47C-E9F0-478E-FC49-BD5DF6D64A57}"/>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371342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4D65-2161-93F4-5CFC-5D83A70BBB7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9AF643-6A99-E0C2-9099-DAEBF1E853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32396D-AD66-ED72-A04E-89460008031E}"/>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8F7B23A3-6AE1-D714-128C-79353F0800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D51459-D8EA-20F8-5393-F7AAE58CEA3A}"/>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296713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026E2-BFB7-6E32-DF96-750BE5DFF7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2B1BD2D-AF22-1225-4F6E-C06A44948F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4841EC-5A37-E31F-225F-86F9CFE76012}"/>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F2F7BFC9-0ABA-55B9-057D-D28F5D1D19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406171-F5BC-D097-1A79-0A5A5950AFB7}"/>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476594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26480-9C1A-335F-00AD-DFAB9D9907C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E640CE-A3B0-5A2E-AF99-8F72D60A00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D6ADD43-11C1-F530-2009-C60DB23959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EC4901-3E7A-F1FA-4DF2-6C832EE85CC2}"/>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6" name="Footer Placeholder 5">
            <a:extLst>
              <a:ext uri="{FF2B5EF4-FFF2-40B4-BE49-F238E27FC236}">
                <a16:creationId xmlns:a16="http://schemas.microsoft.com/office/drawing/2014/main" id="{B5941740-88F4-69D4-945D-7A9AE42110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E80FE3-1D6E-84DD-F98F-F171DB44A93D}"/>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084100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230E1-B8B0-6692-8F0F-75C697BCBC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35A429-D551-0779-2F95-372E96B5C0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7EB426-F9EA-74A5-DF64-A5972E7897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B9A040D-1D48-F436-CD7B-94D19D6B1B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F4F1B3-389E-1635-D17F-F2FC149CE4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C736508-59D8-23C3-0879-FEDC2F381235}"/>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8" name="Footer Placeholder 7">
            <a:extLst>
              <a:ext uri="{FF2B5EF4-FFF2-40B4-BE49-F238E27FC236}">
                <a16:creationId xmlns:a16="http://schemas.microsoft.com/office/drawing/2014/main" id="{70598132-4B66-70B5-1F6F-7BF9C4A2C3A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55C3D1A-C004-2D1F-51E6-3739E870C019}"/>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4283602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3BB71-C276-0367-5792-74182743824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F2521C-4BBE-A654-F83B-880EE608EFB0}"/>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4" name="Footer Placeholder 3">
            <a:extLst>
              <a:ext uri="{FF2B5EF4-FFF2-40B4-BE49-F238E27FC236}">
                <a16:creationId xmlns:a16="http://schemas.microsoft.com/office/drawing/2014/main" id="{F3DC067C-61DF-3F8E-686B-C3561A10769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9A7DD56-88F9-3287-77E4-F4F3119B0358}"/>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679485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73F946-64A3-A089-E75B-C99B696C7D53}"/>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3" name="Footer Placeholder 2">
            <a:extLst>
              <a:ext uri="{FF2B5EF4-FFF2-40B4-BE49-F238E27FC236}">
                <a16:creationId xmlns:a16="http://schemas.microsoft.com/office/drawing/2014/main" id="{1EDC3B1F-6220-AF5F-5F55-A80805EF5B1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8300343-7F1B-61A5-7971-CC1DC8AE4122}"/>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2302859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171D5-F73A-349B-8B4F-C17373A820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FC62A4-A67B-CB57-523F-2CB0EBA6B2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5917B4A-81BD-974E-CEBE-90088CAF52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838559-AE39-4EDF-DB21-08C415603DA2}"/>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6" name="Footer Placeholder 5">
            <a:extLst>
              <a:ext uri="{FF2B5EF4-FFF2-40B4-BE49-F238E27FC236}">
                <a16:creationId xmlns:a16="http://schemas.microsoft.com/office/drawing/2014/main" id="{B022AE11-A1C1-AB8B-7530-079CB2BA82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C0AC2C-C629-E899-12FF-F4C626498BDC}"/>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023062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AC5DC-2D2B-74CD-51FF-DF4CDDD4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6BFE7B6-83A8-C0FD-4B9F-B24C94EB32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AE63753-D9A3-6BEC-B1EA-7A0CDBE9E4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6D0E7E-5785-D7F6-D867-9CE2C8D482B8}"/>
              </a:ext>
            </a:extLst>
          </p:cNvPr>
          <p:cNvSpPr>
            <a:spLocks noGrp="1"/>
          </p:cNvSpPr>
          <p:nvPr>
            <p:ph type="dt" sz="half" idx="10"/>
          </p:nvPr>
        </p:nvSpPr>
        <p:spPr/>
        <p:txBody>
          <a:bodyPr/>
          <a:lstStyle/>
          <a:p>
            <a:fld id="{678ECA68-87A9-4A35-B6E2-4F4662B5D880}" type="datetimeFigureOut">
              <a:rPr lang="en-IN" smtClean="0"/>
              <a:t>27-03-2024</a:t>
            </a:fld>
            <a:endParaRPr lang="en-IN"/>
          </a:p>
        </p:txBody>
      </p:sp>
      <p:sp>
        <p:nvSpPr>
          <p:cNvPr id="6" name="Footer Placeholder 5">
            <a:extLst>
              <a:ext uri="{FF2B5EF4-FFF2-40B4-BE49-F238E27FC236}">
                <a16:creationId xmlns:a16="http://schemas.microsoft.com/office/drawing/2014/main" id="{7783D7CA-33C1-2F36-E77F-2DFC531449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3366A1-A46E-83E1-2670-D8C0B62D39B2}"/>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8514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07C05B-4F32-600F-2491-B8E3AD0D5E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935B98-752D-8465-0B5A-64DE78BE4B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19A3EE-784B-A1AD-3DD5-41ADAA1C7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8ECA68-87A9-4A35-B6E2-4F4662B5D880}" type="datetimeFigureOut">
              <a:rPr lang="en-IN" smtClean="0"/>
              <a:t>27-03-2024</a:t>
            </a:fld>
            <a:endParaRPr lang="en-IN"/>
          </a:p>
        </p:txBody>
      </p:sp>
      <p:sp>
        <p:nvSpPr>
          <p:cNvPr id="5" name="Footer Placeholder 4">
            <a:extLst>
              <a:ext uri="{FF2B5EF4-FFF2-40B4-BE49-F238E27FC236}">
                <a16:creationId xmlns:a16="http://schemas.microsoft.com/office/drawing/2014/main" id="{92558A4F-09DF-2CBA-75CF-651293BADE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F172794-CE77-7294-BD64-DC76DA667E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776DBE-BBD4-4040-A0B0-A97968BC8EE6}" type="slidenum">
              <a:rPr lang="en-IN" smtClean="0"/>
              <a:t>‹#›</a:t>
            </a:fld>
            <a:endParaRPr lang="en-IN"/>
          </a:p>
        </p:txBody>
      </p:sp>
    </p:spTree>
    <p:extLst>
      <p:ext uri="{BB962C8B-B14F-4D97-AF65-F5344CB8AC3E}">
        <p14:creationId xmlns:p14="http://schemas.microsoft.com/office/powerpoint/2010/main" val="3055306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3.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3.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3.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3.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xml.rels><?xml version="1.0" encoding="UTF-8" standalone="yes"?>
<Relationships xmlns="http://schemas.openxmlformats.org/package/2006/relationships"><Relationship Id="rId3" Type="http://schemas.openxmlformats.org/officeDocument/2006/relationships/hyperlink" Target="https://www.javatpoint.com/oracle-tutorial" TargetMode="External"/><Relationship Id="rId2" Type="http://schemas.openxmlformats.org/officeDocument/2006/relationships/hyperlink" Target="https://www.javatpoint.com/mysql-tutorial" TargetMode="Externa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3.pn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Electronic System">
            <a:extLst>
              <a:ext uri="{FF2B5EF4-FFF2-40B4-BE49-F238E27FC236}">
                <a16:creationId xmlns:a16="http://schemas.microsoft.com/office/drawing/2014/main" id="{503B7655-0BC9-E24B-E794-03277AE860C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4652963" y="1049338"/>
            <a:ext cx="7213600" cy="3995738"/>
          </a:xfrm>
          <a:prstGeom prst="rect">
            <a:avLst/>
          </a:prstGeom>
        </p:spPr>
      </p:pic>
      <p:pic>
        <p:nvPicPr>
          <p:cNvPr id="6" name="Picture 5" descr="A black text on a white background&#10;&#10;Description automatically generated">
            <a:extLst>
              <a:ext uri="{FF2B5EF4-FFF2-40B4-BE49-F238E27FC236}">
                <a16:creationId xmlns:a16="http://schemas.microsoft.com/office/drawing/2014/main" id="{C6120F52-802F-14C0-C08C-36C3BBA07787}"/>
              </a:ext>
            </a:extLst>
          </p:cNvPr>
          <p:cNvPicPr>
            <a:picLocks noChangeAspect="1"/>
          </p:cNvPicPr>
          <p:nvPr/>
        </p:nvPicPr>
        <p:blipFill>
          <a:blip r:embed="rId5"/>
          <a:stretch>
            <a:fillRect/>
          </a:stretch>
        </p:blipFill>
        <p:spPr>
          <a:xfrm>
            <a:off x="4652963" y="5103813"/>
            <a:ext cx="7213600" cy="677863"/>
          </a:xfrm>
          <a:prstGeom prst="rect">
            <a:avLst/>
          </a:prstGeom>
        </p:spPr>
      </p:pic>
      <p:sp>
        <p:nvSpPr>
          <p:cNvPr id="2" name="Title 1">
            <a:extLst>
              <a:ext uri="{FF2B5EF4-FFF2-40B4-BE49-F238E27FC236}">
                <a16:creationId xmlns:a16="http://schemas.microsoft.com/office/drawing/2014/main" id="{D312812C-4B9C-1063-0C30-4D5A0BEC72EB}"/>
              </a:ext>
            </a:extLst>
          </p:cNvPr>
          <p:cNvSpPr>
            <a:spLocks noGrp="1"/>
          </p:cNvSpPr>
          <p:nvPr>
            <p:ph type="ctrTitle"/>
          </p:nvPr>
        </p:nvSpPr>
        <p:spPr>
          <a:xfrm>
            <a:off x="638882" y="639193"/>
            <a:ext cx="3571810" cy="3573516"/>
          </a:xfrm>
        </p:spPr>
        <p:txBody>
          <a:bodyPr>
            <a:normAutofit/>
          </a:bodyPr>
          <a:lstStyle/>
          <a:p>
            <a:pPr algn="l"/>
            <a:r>
              <a:rPr lang="en-IN" sz="5100" b="1"/>
              <a:t>Introduction to Database</a:t>
            </a:r>
          </a:p>
        </p:txBody>
      </p:sp>
    </p:spTree>
    <p:extLst>
      <p:ext uri="{BB962C8B-B14F-4D97-AF65-F5344CB8AC3E}">
        <p14:creationId xmlns:p14="http://schemas.microsoft.com/office/powerpoint/2010/main" val="417487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68E62AF-3C8E-5D28-65AA-57A77227A690}"/>
              </a:ext>
            </a:extLst>
          </p:cNvPr>
          <p:cNvSpPr>
            <a:spLocks noGrp="1"/>
          </p:cNvSpPr>
          <p:nvPr>
            <p:ph type="title"/>
          </p:nvPr>
        </p:nvSpPr>
        <p:spPr>
          <a:xfrm>
            <a:off x="838200" y="401221"/>
            <a:ext cx="10515600" cy="1348065"/>
          </a:xfrm>
        </p:spPr>
        <p:txBody>
          <a:bodyPr>
            <a:normAutofit/>
          </a:bodyPr>
          <a:lstStyle/>
          <a:p>
            <a:r>
              <a:rPr lang="en-IN" sz="5400" b="0" i="0" dirty="0">
                <a:solidFill>
                  <a:srgbClr val="FFFFFF"/>
                </a:solidFill>
                <a:effectLst/>
                <a:latin typeface="erdana"/>
              </a:rPr>
              <a:t>Distributed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C5D7707A-8E01-B1C7-258F-47572D2ADE6E}"/>
              </a:ext>
            </a:extLst>
          </p:cNvPr>
          <p:cNvSpPr>
            <a:spLocks noGrp="1"/>
          </p:cNvSpPr>
          <p:nvPr>
            <p:ph idx="1"/>
          </p:nvPr>
        </p:nvSpPr>
        <p:spPr>
          <a:xfrm>
            <a:off x="838200" y="2586789"/>
            <a:ext cx="10515600" cy="3590174"/>
          </a:xfrm>
        </p:spPr>
        <p:txBody>
          <a:bodyPr>
            <a:normAutofit/>
          </a:bodyPr>
          <a:lstStyle/>
          <a:p>
            <a:r>
              <a:rPr lang="en-US" sz="2200" b="0" i="0" dirty="0">
                <a:effectLst/>
                <a:latin typeface="inter-regular"/>
              </a:rPr>
              <a:t>Unlike a centralized database system, in distributed systems, data is distributed among different database systems of an organization. These database systems are connected via communication links. Such links help the end-users to access the data easily. </a:t>
            </a:r>
            <a:r>
              <a:rPr lang="en-US" sz="2200" b="1" i="0" dirty="0">
                <a:effectLst/>
                <a:latin typeface="inter-bold"/>
              </a:rPr>
              <a:t>Examples</a:t>
            </a:r>
            <a:r>
              <a:rPr lang="en-US" sz="2200" b="0" i="0" dirty="0">
                <a:effectLst/>
                <a:latin typeface="inter-regular"/>
              </a:rPr>
              <a:t> of the Distributed database are Apache Cassandra, HBase, Ignite, etc.</a:t>
            </a:r>
          </a:p>
          <a:p>
            <a:pPr marL="0" indent="0">
              <a:buNone/>
            </a:pPr>
            <a:r>
              <a:rPr lang="en-US" sz="2200" b="0" i="0" dirty="0">
                <a:effectLst/>
                <a:latin typeface="inter-regular"/>
              </a:rPr>
              <a:t>We can further divide a distributed database system into:</a:t>
            </a:r>
          </a:p>
          <a:p>
            <a:pPr>
              <a:buFont typeface="Arial" panose="020B0604020202020204" pitchFamily="34" charset="0"/>
              <a:buChar char="•"/>
            </a:pPr>
            <a:r>
              <a:rPr lang="en-US" sz="2200" b="1" i="0" dirty="0">
                <a:effectLst/>
                <a:latin typeface="inter-bold"/>
              </a:rPr>
              <a:t>Homogeneous DDB:</a:t>
            </a:r>
            <a:r>
              <a:rPr lang="en-US" sz="2200" b="0" i="0" dirty="0">
                <a:effectLst/>
                <a:latin typeface="inter-regular"/>
              </a:rPr>
              <a:t> Those database systems which execute on the same operating system and use the same application process and carry the same hardware devices.</a:t>
            </a:r>
          </a:p>
          <a:p>
            <a:pPr>
              <a:buFont typeface="Arial" panose="020B0604020202020204" pitchFamily="34" charset="0"/>
              <a:buChar char="•"/>
            </a:pPr>
            <a:r>
              <a:rPr lang="en-US" sz="2200" b="1" i="0" dirty="0">
                <a:effectLst/>
                <a:latin typeface="inter-bold"/>
              </a:rPr>
              <a:t>Heterogeneous DDB:</a:t>
            </a:r>
            <a:r>
              <a:rPr lang="en-US" sz="2200" b="0" i="0" dirty="0">
                <a:effectLst/>
                <a:latin typeface="inter-regular"/>
              </a:rPr>
              <a:t> Those database systems which execute on different operating systems under different application procedures and carries different hardware devices.</a:t>
            </a:r>
          </a:p>
          <a:p>
            <a:endParaRPr lang="en-IN" sz="2200"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313676" y="6173450"/>
            <a:ext cx="4457700" cy="485775"/>
          </a:xfrm>
          <a:prstGeom prst="rect">
            <a:avLst/>
          </a:prstGeom>
        </p:spPr>
      </p:pic>
    </p:spTree>
    <p:extLst>
      <p:ext uri="{BB962C8B-B14F-4D97-AF65-F5344CB8AC3E}">
        <p14:creationId xmlns:p14="http://schemas.microsoft.com/office/powerpoint/2010/main" val="2444116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atabase">
            <a:extLst>
              <a:ext uri="{FF2B5EF4-FFF2-40B4-BE49-F238E27FC236}">
                <a16:creationId xmlns:a16="http://schemas.microsoft.com/office/drawing/2014/main" id="{CA3937A1-7776-7E47-9844-9012A9EA54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9" name="Freeform: Shape 18">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5B59A0FA-61E0-D2DE-2608-EA1CEAC3BC8E}"/>
              </a:ext>
            </a:extLst>
          </p:cNvPr>
          <p:cNvSpPr>
            <a:spLocks noGrp="1"/>
          </p:cNvSpPr>
          <p:nvPr>
            <p:ph type="title"/>
          </p:nvPr>
        </p:nvSpPr>
        <p:spPr>
          <a:xfrm>
            <a:off x="5759354" y="457201"/>
            <a:ext cx="5337270" cy="1835911"/>
          </a:xfrm>
        </p:spPr>
        <p:txBody>
          <a:bodyPr anchor="b">
            <a:normAutofit/>
          </a:bodyPr>
          <a:lstStyle/>
          <a:p>
            <a:r>
              <a:rPr lang="en-US" sz="4200" b="0" i="0" dirty="0">
                <a:solidFill>
                  <a:srgbClr val="FFFFFF"/>
                </a:solidFill>
                <a:effectLst/>
                <a:latin typeface="erdana"/>
              </a:rPr>
              <a:t>Advantages of Distributed Database</a:t>
            </a:r>
            <a:br>
              <a:rPr lang="en-US" sz="4200" b="0" i="0" dirty="0">
                <a:solidFill>
                  <a:srgbClr val="FFFFFF"/>
                </a:solidFill>
                <a:effectLst/>
                <a:latin typeface="erdana"/>
              </a:rPr>
            </a:br>
            <a:endParaRPr lang="en-IN" sz="4200" dirty="0">
              <a:solidFill>
                <a:srgbClr val="FFFFFF"/>
              </a:solidFill>
            </a:endParaRPr>
          </a:p>
        </p:txBody>
      </p:sp>
      <p:sp>
        <p:nvSpPr>
          <p:cNvPr id="21" name="sketch line">
            <a:extLst>
              <a:ext uri="{FF2B5EF4-FFF2-40B4-BE49-F238E27FC236}">
                <a16:creationId xmlns:a16="http://schemas.microsoft.com/office/drawing/2014/main" id="{49B530FE-A87D-41A0-A920-ADC6539EA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9353" y="2560829"/>
            <a:ext cx="5029200" cy="18288"/>
          </a:xfrm>
          <a:custGeom>
            <a:avLst/>
            <a:gdLst>
              <a:gd name="connsiteX0" fmla="*/ 0 w 5029200"/>
              <a:gd name="connsiteY0" fmla="*/ 0 h 18288"/>
              <a:gd name="connsiteX1" fmla="*/ 528066 w 5029200"/>
              <a:gd name="connsiteY1" fmla="*/ 0 h 18288"/>
              <a:gd name="connsiteX2" fmla="*/ 1207008 w 5029200"/>
              <a:gd name="connsiteY2" fmla="*/ 0 h 18288"/>
              <a:gd name="connsiteX3" fmla="*/ 1785366 w 5029200"/>
              <a:gd name="connsiteY3" fmla="*/ 0 h 18288"/>
              <a:gd name="connsiteX4" fmla="*/ 2313432 w 5029200"/>
              <a:gd name="connsiteY4" fmla="*/ 0 h 18288"/>
              <a:gd name="connsiteX5" fmla="*/ 2992374 w 5029200"/>
              <a:gd name="connsiteY5" fmla="*/ 0 h 18288"/>
              <a:gd name="connsiteX6" fmla="*/ 3621024 w 5029200"/>
              <a:gd name="connsiteY6" fmla="*/ 0 h 18288"/>
              <a:gd name="connsiteX7" fmla="*/ 4249674 w 5029200"/>
              <a:gd name="connsiteY7" fmla="*/ 0 h 18288"/>
              <a:gd name="connsiteX8" fmla="*/ 5029200 w 5029200"/>
              <a:gd name="connsiteY8" fmla="*/ 0 h 18288"/>
              <a:gd name="connsiteX9" fmla="*/ 5029200 w 5029200"/>
              <a:gd name="connsiteY9" fmla="*/ 18288 h 18288"/>
              <a:gd name="connsiteX10" fmla="*/ 4501134 w 5029200"/>
              <a:gd name="connsiteY10" fmla="*/ 18288 h 18288"/>
              <a:gd name="connsiteX11" fmla="*/ 4023360 w 5029200"/>
              <a:gd name="connsiteY11" fmla="*/ 18288 h 18288"/>
              <a:gd name="connsiteX12" fmla="*/ 3344418 w 5029200"/>
              <a:gd name="connsiteY12" fmla="*/ 18288 h 18288"/>
              <a:gd name="connsiteX13" fmla="*/ 2816352 w 5029200"/>
              <a:gd name="connsiteY13" fmla="*/ 18288 h 18288"/>
              <a:gd name="connsiteX14" fmla="*/ 2137410 w 5029200"/>
              <a:gd name="connsiteY14" fmla="*/ 18288 h 18288"/>
              <a:gd name="connsiteX15" fmla="*/ 1408176 w 5029200"/>
              <a:gd name="connsiteY15" fmla="*/ 18288 h 18288"/>
              <a:gd name="connsiteX16" fmla="*/ 829818 w 5029200"/>
              <a:gd name="connsiteY16" fmla="*/ 18288 h 18288"/>
              <a:gd name="connsiteX17" fmla="*/ 0 w 5029200"/>
              <a:gd name="connsiteY17" fmla="*/ 18288 h 18288"/>
              <a:gd name="connsiteX18" fmla="*/ 0 w 5029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29200" h="18288" fill="none" extrusionOk="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w="5029200" h="18288" stroke="0" extrusionOk="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B22EFA1-3761-BEAB-F2F6-249877EB4B84}"/>
              </a:ext>
            </a:extLst>
          </p:cNvPr>
          <p:cNvSpPr>
            <a:spLocks noGrp="1"/>
          </p:cNvSpPr>
          <p:nvPr>
            <p:ph idx="1"/>
          </p:nvPr>
        </p:nvSpPr>
        <p:spPr>
          <a:xfrm>
            <a:off x="5759354" y="2798064"/>
            <a:ext cx="5461095" cy="3417611"/>
          </a:xfrm>
        </p:spPr>
        <p:txBody>
          <a:bodyPr anchor="t">
            <a:normAutofit/>
          </a:bodyPr>
          <a:lstStyle/>
          <a:p>
            <a:pPr>
              <a:buFont typeface="Arial" panose="020B0604020202020204" pitchFamily="34" charset="0"/>
              <a:buChar char="•"/>
            </a:pPr>
            <a:r>
              <a:rPr lang="en-US" sz="2200" b="0" i="0" dirty="0">
                <a:solidFill>
                  <a:srgbClr val="FFFFFF"/>
                </a:solidFill>
                <a:effectLst/>
                <a:latin typeface="inter-regular"/>
              </a:rPr>
              <a:t>Modular development is possible in a distributed database, i.e., the system can be expanded by including new computers and connecting them to the distributed system.</a:t>
            </a:r>
          </a:p>
          <a:p>
            <a:pPr>
              <a:buFont typeface="Arial" panose="020B0604020202020204" pitchFamily="34" charset="0"/>
              <a:buChar char="•"/>
            </a:pPr>
            <a:r>
              <a:rPr lang="en-US" sz="2200" b="0" i="0" dirty="0">
                <a:solidFill>
                  <a:srgbClr val="FFFFFF"/>
                </a:solidFill>
                <a:effectLst/>
                <a:latin typeface="inter-regular"/>
              </a:rPr>
              <a:t>One server failure will not affect the entire data set.</a:t>
            </a:r>
          </a:p>
          <a:p>
            <a:endParaRPr lang="en-IN" sz="2200" dirty="0">
              <a:solidFill>
                <a:srgbClr val="FFFFFF"/>
              </a:solidFill>
            </a:endParaRPr>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804" b="88235" l="9829" r="95299">
                        <a14:foregroundMark x1="89957" y1="49020" x2="89957" y2="49020"/>
                        <a14:foregroundMark x1="95299" y1="70588" x2="95299" y2="70588"/>
                      </a14:backgroundRemoval>
                    </a14:imgEffect>
                  </a14:imgLayer>
                </a14:imgProps>
              </a:ext>
            </a:extLst>
          </a:blip>
          <a:stretch>
            <a:fillRect/>
          </a:stretch>
        </p:blipFill>
        <p:spPr>
          <a:xfrm>
            <a:off x="7510001" y="6372225"/>
            <a:ext cx="4457700" cy="485775"/>
          </a:xfrm>
          <a:prstGeom prst="rect">
            <a:avLst/>
          </a:prstGeom>
        </p:spPr>
      </p:pic>
    </p:spTree>
    <p:extLst>
      <p:ext uri="{BB962C8B-B14F-4D97-AF65-F5344CB8AC3E}">
        <p14:creationId xmlns:p14="http://schemas.microsoft.com/office/powerpoint/2010/main" val="4147912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419FBC3-D71E-B9F2-8D55-3B9857C02075}"/>
              </a:ext>
            </a:extLst>
          </p:cNvPr>
          <p:cNvSpPr>
            <a:spLocks noGrp="1"/>
          </p:cNvSpPr>
          <p:nvPr>
            <p:ph type="title"/>
          </p:nvPr>
        </p:nvSpPr>
        <p:spPr>
          <a:xfrm>
            <a:off x="838200" y="401221"/>
            <a:ext cx="10515600" cy="1348065"/>
          </a:xfrm>
        </p:spPr>
        <p:txBody>
          <a:bodyPr>
            <a:normAutofit/>
          </a:bodyPr>
          <a:lstStyle/>
          <a:p>
            <a:r>
              <a:rPr lang="en-IN" sz="5400" b="0" i="0" dirty="0">
                <a:solidFill>
                  <a:srgbClr val="FFFFFF"/>
                </a:solidFill>
                <a:effectLst/>
                <a:latin typeface="erdana"/>
              </a:rPr>
              <a:t>Relational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5124FCB9-A55B-F684-6D9F-3385CD970E50}"/>
              </a:ext>
            </a:extLst>
          </p:cNvPr>
          <p:cNvSpPr>
            <a:spLocks noGrp="1"/>
          </p:cNvSpPr>
          <p:nvPr>
            <p:ph idx="1"/>
          </p:nvPr>
        </p:nvSpPr>
        <p:spPr>
          <a:xfrm>
            <a:off x="838200" y="2586789"/>
            <a:ext cx="10515600" cy="3590174"/>
          </a:xfrm>
        </p:spPr>
        <p:txBody>
          <a:bodyPr>
            <a:normAutofit/>
          </a:bodyPr>
          <a:lstStyle/>
          <a:p>
            <a:pPr marL="0" indent="0">
              <a:buNone/>
            </a:pPr>
            <a:r>
              <a:rPr lang="en-US" sz="1700" b="0" i="0" dirty="0">
                <a:effectLst/>
                <a:latin typeface="inter-regular"/>
              </a:rPr>
              <a:t>This database is based on the relational data model, which stores data in the form of rows(tuple) and columns(attributes), and together forms a table(relation). A relational database uses SQL for storing, manipulating, as well as maintaining the data. E.F. Codd invented the database in 1970. Each table in the database carries a key that makes the data unique from others. </a:t>
            </a:r>
            <a:r>
              <a:rPr lang="en-US" sz="1700" b="1" i="0" dirty="0">
                <a:effectLst/>
                <a:latin typeface="inter-bold"/>
              </a:rPr>
              <a:t>Examples</a:t>
            </a:r>
            <a:r>
              <a:rPr lang="en-US" sz="1700" b="0" i="0" dirty="0">
                <a:effectLst/>
                <a:latin typeface="inter-regular"/>
              </a:rPr>
              <a:t> of Relational databases are MySQL, Microsoft SQL Server, Oracle, etc.</a:t>
            </a:r>
          </a:p>
          <a:p>
            <a:pPr marL="0" indent="0">
              <a:buNone/>
            </a:pPr>
            <a:r>
              <a:rPr lang="en-US" sz="1700" b="0" i="0" dirty="0">
                <a:effectLst/>
                <a:latin typeface="erdana"/>
              </a:rPr>
              <a:t>Properties of Relational Database</a:t>
            </a:r>
          </a:p>
          <a:p>
            <a:r>
              <a:rPr lang="en-US" sz="1700" b="0" i="0" dirty="0">
                <a:effectLst/>
                <a:latin typeface="inter-regular"/>
              </a:rPr>
              <a:t>There are following four commonly known properties of a relational model known as ACID properties, where:</a:t>
            </a:r>
          </a:p>
          <a:p>
            <a:r>
              <a:rPr lang="en-US" sz="1700" b="1" i="0" dirty="0">
                <a:effectLst/>
                <a:latin typeface="inter-bold"/>
              </a:rPr>
              <a:t>A means Atomicity:</a:t>
            </a:r>
            <a:r>
              <a:rPr lang="en-US" sz="1700" b="0" i="0" dirty="0">
                <a:effectLst/>
                <a:latin typeface="inter-regular"/>
              </a:rPr>
              <a:t> This ensures the data operation will complete either with success or with failure. It follows the 'all or nothing' strategy. For example, a transaction will either be committed or will abort.</a:t>
            </a:r>
          </a:p>
          <a:p>
            <a:r>
              <a:rPr lang="en-US" sz="1700" b="1" i="0" dirty="0">
                <a:effectLst/>
                <a:latin typeface="inter-bold"/>
              </a:rPr>
              <a:t>C means Consistency:</a:t>
            </a:r>
            <a:r>
              <a:rPr lang="en-US" sz="1700" b="0" i="0" dirty="0">
                <a:effectLst/>
                <a:latin typeface="inter-regular"/>
              </a:rPr>
              <a:t> If we perform any operation over the data, its value before and after the operation should be preserved. For example, the account balance before and after the transaction should be correct, i.e., it should remain conserved.</a:t>
            </a:r>
          </a:p>
          <a:p>
            <a:endParaRPr lang="en-IN" sz="1700"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44531" y="6213891"/>
            <a:ext cx="4457700" cy="485775"/>
          </a:xfrm>
          <a:prstGeom prst="rect">
            <a:avLst/>
          </a:prstGeom>
        </p:spPr>
      </p:pic>
    </p:spTree>
    <p:extLst>
      <p:ext uri="{BB962C8B-B14F-4D97-AF65-F5344CB8AC3E}">
        <p14:creationId xmlns:p14="http://schemas.microsoft.com/office/powerpoint/2010/main" val="1012977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4A6F7BF-9248-0A59-D7BF-E2BBADD371D0}"/>
              </a:ext>
            </a:extLst>
          </p:cNvPr>
          <p:cNvSpPr>
            <a:spLocks noGrp="1"/>
          </p:cNvSpPr>
          <p:nvPr>
            <p:ph type="title"/>
          </p:nvPr>
        </p:nvSpPr>
        <p:spPr>
          <a:xfrm>
            <a:off x="838200" y="401221"/>
            <a:ext cx="10515600" cy="1348065"/>
          </a:xfrm>
        </p:spPr>
        <p:txBody>
          <a:bodyPr>
            <a:normAutofit/>
          </a:bodyPr>
          <a:lstStyle/>
          <a:p>
            <a:r>
              <a:rPr lang="en-IN" sz="5400" b="0" i="0" dirty="0">
                <a:solidFill>
                  <a:srgbClr val="FFFFFF"/>
                </a:solidFill>
                <a:effectLst/>
                <a:latin typeface="erdana"/>
              </a:rPr>
              <a:t>Relational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DB85AD64-7383-6203-CDFE-FBF559A6A1F2}"/>
              </a:ext>
            </a:extLst>
          </p:cNvPr>
          <p:cNvSpPr>
            <a:spLocks noGrp="1"/>
          </p:cNvSpPr>
          <p:nvPr>
            <p:ph idx="1"/>
          </p:nvPr>
        </p:nvSpPr>
        <p:spPr>
          <a:xfrm>
            <a:off x="838200" y="2586789"/>
            <a:ext cx="10515600" cy="3590174"/>
          </a:xfrm>
        </p:spPr>
        <p:txBody>
          <a:bodyPr>
            <a:normAutofit/>
          </a:bodyPr>
          <a:lstStyle/>
          <a:p>
            <a:r>
              <a:rPr lang="en-US" sz="2200" b="1" i="0" dirty="0">
                <a:effectLst/>
                <a:latin typeface="inter-bold"/>
              </a:rPr>
              <a:t>I means Isolation:</a:t>
            </a:r>
            <a:r>
              <a:rPr lang="en-US" sz="2200" b="0" i="0" dirty="0">
                <a:effectLst/>
                <a:latin typeface="inter-regular"/>
              </a:rPr>
              <a:t> There can be concurrent users for accessing data at the same time from the database. Thus, isolation between the data should remain isolated. For example, when multiple transactions occur at the same time, one transaction effects should not be visible to the other transactions in the database.</a:t>
            </a:r>
          </a:p>
          <a:p>
            <a:r>
              <a:rPr lang="en-US" sz="2200" b="1" i="0" dirty="0">
                <a:effectLst/>
                <a:latin typeface="inter-bold"/>
              </a:rPr>
              <a:t>D means Durability:</a:t>
            </a:r>
            <a:r>
              <a:rPr lang="en-US" sz="2200" b="0" i="0" dirty="0">
                <a:effectLst/>
                <a:latin typeface="inter-regular"/>
              </a:rPr>
              <a:t> It ensures that once it completes the operation and commits the data, data changes should remain permanent.</a:t>
            </a:r>
          </a:p>
          <a:p>
            <a:pPr marL="0" indent="0">
              <a:buNone/>
            </a:pPr>
            <a:endParaRPr lang="en-IN" sz="2200"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00285" y="6031706"/>
            <a:ext cx="4457700" cy="485775"/>
          </a:xfrm>
          <a:prstGeom prst="rect">
            <a:avLst/>
          </a:prstGeom>
        </p:spPr>
      </p:pic>
    </p:spTree>
    <p:extLst>
      <p:ext uri="{BB962C8B-B14F-4D97-AF65-F5344CB8AC3E}">
        <p14:creationId xmlns:p14="http://schemas.microsoft.com/office/powerpoint/2010/main" val="658859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erver">
            <a:extLst>
              <a:ext uri="{FF2B5EF4-FFF2-40B4-BE49-F238E27FC236}">
                <a16:creationId xmlns:a16="http://schemas.microsoft.com/office/drawing/2014/main" id="{E9D40505-8B38-4970-E995-2992EB270A1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2" name="Freeform: Shape 11">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5659B60-C70B-8584-58E7-D5A39FBB42F7}"/>
              </a:ext>
            </a:extLst>
          </p:cNvPr>
          <p:cNvSpPr>
            <a:spLocks noGrp="1"/>
          </p:cNvSpPr>
          <p:nvPr>
            <p:ph type="title"/>
          </p:nvPr>
        </p:nvSpPr>
        <p:spPr>
          <a:xfrm>
            <a:off x="5759354" y="457201"/>
            <a:ext cx="5337270" cy="1835911"/>
          </a:xfrm>
        </p:spPr>
        <p:txBody>
          <a:bodyPr anchor="b">
            <a:normAutofit/>
          </a:bodyPr>
          <a:lstStyle/>
          <a:p>
            <a:r>
              <a:rPr lang="en-IN" sz="5400" b="0" i="0">
                <a:solidFill>
                  <a:srgbClr val="FFFFFF"/>
                </a:solidFill>
                <a:effectLst/>
                <a:latin typeface="erdana"/>
              </a:rPr>
              <a:t>Cloud Database</a:t>
            </a:r>
            <a:endParaRPr lang="en-IN" sz="5400">
              <a:solidFill>
                <a:srgbClr val="FFFFFF"/>
              </a:solidFill>
            </a:endParaRPr>
          </a:p>
        </p:txBody>
      </p:sp>
      <p:sp>
        <p:nvSpPr>
          <p:cNvPr id="14" name="sketch line">
            <a:extLst>
              <a:ext uri="{FF2B5EF4-FFF2-40B4-BE49-F238E27FC236}">
                <a16:creationId xmlns:a16="http://schemas.microsoft.com/office/drawing/2014/main" id="{49B530FE-A87D-41A0-A920-ADC6539EA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9353" y="2560829"/>
            <a:ext cx="5029200" cy="18288"/>
          </a:xfrm>
          <a:custGeom>
            <a:avLst/>
            <a:gdLst>
              <a:gd name="connsiteX0" fmla="*/ 0 w 5029200"/>
              <a:gd name="connsiteY0" fmla="*/ 0 h 18288"/>
              <a:gd name="connsiteX1" fmla="*/ 528066 w 5029200"/>
              <a:gd name="connsiteY1" fmla="*/ 0 h 18288"/>
              <a:gd name="connsiteX2" fmla="*/ 1207008 w 5029200"/>
              <a:gd name="connsiteY2" fmla="*/ 0 h 18288"/>
              <a:gd name="connsiteX3" fmla="*/ 1785366 w 5029200"/>
              <a:gd name="connsiteY3" fmla="*/ 0 h 18288"/>
              <a:gd name="connsiteX4" fmla="*/ 2313432 w 5029200"/>
              <a:gd name="connsiteY4" fmla="*/ 0 h 18288"/>
              <a:gd name="connsiteX5" fmla="*/ 2992374 w 5029200"/>
              <a:gd name="connsiteY5" fmla="*/ 0 h 18288"/>
              <a:gd name="connsiteX6" fmla="*/ 3621024 w 5029200"/>
              <a:gd name="connsiteY6" fmla="*/ 0 h 18288"/>
              <a:gd name="connsiteX7" fmla="*/ 4249674 w 5029200"/>
              <a:gd name="connsiteY7" fmla="*/ 0 h 18288"/>
              <a:gd name="connsiteX8" fmla="*/ 5029200 w 5029200"/>
              <a:gd name="connsiteY8" fmla="*/ 0 h 18288"/>
              <a:gd name="connsiteX9" fmla="*/ 5029200 w 5029200"/>
              <a:gd name="connsiteY9" fmla="*/ 18288 h 18288"/>
              <a:gd name="connsiteX10" fmla="*/ 4501134 w 5029200"/>
              <a:gd name="connsiteY10" fmla="*/ 18288 h 18288"/>
              <a:gd name="connsiteX11" fmla="*/ 4023360 w 5029200"/>
              <a:gd name="connsiteY11" fmla="*/ 18288 h 18288"/>
              <a:gd name="connsiteX12" fmla="*/ 3344418 w 5029200"/>
              <a:gd name="connsiteY12" fmla="*/ 18288 h 18288"/>
              <a:gd name="connsiteX13" fmla="*/ 2816352 w 5029200"/>
              <a:gd name="connsiteY13" fmla="*/ 18288 h 18288"/>
              <a:gd name="connsiteX14" fmla="*/ 2137410 w 5029200"/>
              <a:gd name="connsiteY14" fmla="*/ 18288 h 18288"/>
              <a:gd name="connsiteX15" fmla="*/ 1408176 w 5029200"/>
              <a:gd name="connsiteY15" fmla="*/ 18288 h 18288"/>
              <a:gd name="connsiteX16" fmla="*/ 829818 w 5029200"/>
              <a:gd name="connsiteY16" fmla="*/ 18288 h 18288"/>
              <a:gd name="connsiteX17" fmla="*/ 0 w 5029200"/>
              <a:gd name="connsiteY17" fmla="*/ 18288 h 18288"/>
              <a:gd name="connsiteX18" fmla="*/ 0 w 5029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29200" h="18288" fill="none" extrusionOk="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w="5029200" h="18288" stroke="0" extrusionOk="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29F7B7F-D694-BB64-3272-3D5B1801CF14}"/>
              </a:ext>
            </a:extLst>
          </p:cNvPr>
          <p:cNvSpPr>
            <a:spLocks noGrp="1"/>
          </p:cNvSpPr>
          <p:nvPr>
            <p:ph idx="1"/>
          </p:nvPr>
        </p:nvSpPr>
        <p:spPr>
          <a:xfrm>
            <a:off x="5759354" y="2798064"/>
            <a:ext cx="5461095" cy="3417611"/>
          </a:xfrm>
        </p:spPr>
        <p:txBody>
          <a:bodyPr anchor="t">
            <a:normAutofit/>
          </a:bodyPr>
          <a:lstStyle/>
          <a:p>
            <a:r>
              <a:rPr lang="en-IN" sz="1500" b="0" i="0" dirty="0">
                <a:solidFill>
                  <a:srgbClr val="FFFFFF"/>
                </a:solidFill>
                <a:effectLst/>
                <a:latin typeface="inter-regular"/>
              </a:rPr>
              <a:t>A type of database where data is stored in a virtual environment and executes over the cloud computing platform. It provides users with various cloud computing services (SaaS, PaaS, IaaS, etc.) for accessing the database. There are numerous cloud platforms, but the best options are:</a:t>
            </a:r>
          </a:p>
          <a:p>
            <a:pPr>
              <a:buFont typeface="Arial" panose="020B0604020202020204" pitchFamily="34" charset="0"/>
              <a:buChar char="•"/>
            </a:pPr>
            <a:r>
              <a:rPr lang="en-IN" sz="1500" b="0" i="0" dirty="0">
                <a:solidFill>
                  <a:srgbClr val="FFFFFF"/>
                </a:solidFill>
                <a:effectLst/>
                <a:latin typeface="inter-regular"/>
              </a:rPr>
              <a:t>Amazon Web Services(AWS)</a:t>
            </a:r>
          </a:p>
          <a:p>
            <a:pPr>
              <a:buFont typeface="Arial" panose="020B0604020202020204" pitchFamily="34" charset="0"/>
              <a:buChar char="•"/>
            </a:pPr>
            <a:r>
              <a:rPr lang="en-IN" sz="1500" b="0" i="0" dirty="0">
                <a:solidFill>
                  <a:srgbClr val="FFFFFF"/>
                </a:solidFill>
                <a:effectLst/>
                <a:latin typeface="inter-regular"/>
              </a:rPr>
              <a:t>Microsoft Azure</a:t>
            </a:r>
          </a:p>
          <a:p>
            <a:pPr>
              <a:buFont typeface="Arial" panose="020B0604020202020204" pitchFamily="34" charset="0"/>
              <a:buChar char="•"/>
            </a:pPr>
            <a:r>
              <a:rPr lang="en-IN" sz="1500" b="0" i="0" dirty="0" err="1">
                <a:solidFill>
                  <a:srgbClr val="FFFFFF"/>
                </a:solidFill>
                <a:effectLst/>
                <a:latin typeface="inter-regular"/>
              </a:rPr>
              <a:t>Kamatera</a:t>
            </a:r>
            <a:endParaRPr lang="en-IN" sz="1500" b="0" i="0" dirty="0">
              <a:solidFill>
                <a:srgbClr val="FFFFFF"/>
              </a:solidFill>
              <a:effectLst/>
              <a:latin typeface="inter-regular"/>
            </a:endParaRPr>
          </a:p>
          <a:p>
            <a:pPr>
              <a:buFont typeface="Arial" panose="020B0604020202020204" pitchFamily="34" charset="0"/>
              <a:buChar char="•"/>
            </a:pPr>
            <a:r>
              <a:rPr lang="en-IN" sz="1500" b="0" i="0" dirty="0" err="1">
                <a:solidFill>
                  <a:srgbClr val="FFFFFF"/>
                </a:solidFill>
                <a:effectLst/>
                <a:latin typeface="inter-regular"/>
              </a:rPr>
              <a:t>PhonixNAP</a:t>
            </a:r>
            <a:endParaRPr lang="en-IN" sz="1500" b="0" i="0" dirty="0">
              <a:solidFill>
                <a:srgbClr val="FFFFFF"/>
              </a:solidFill>
              <a:effectLst/>
              <a:latin typeface="inter-regular"/>
            </a:endParaRPr>
          </a:p>
          <a:p>
            <a:pPr>
              <a:buFont typeface="Arial" panose="020B0604020202020204" pitchFamily="34" charset="0"/>
              <a:buChar char="•"/>
            </a:pPr>
            <a:r>
              <a:rPr lang="en-IN" sz="1500" b="0" i="0" dirty="0" err="1">
                <a:solidFill>
                  <a:srgbClr val="FFFFFF"/>
                </a:solidFill>
                <a:effectLst/>
                <a:latin typeface="inter-regular"/>
              </a:rPr>
              <a:t>ScienceSoft</a:t>
            </a:r>
            <a:endParaRPr lang="en-IN" sz="1500" b="0" i="0" dirty="0">
              <a:solidFill>
                <a:srgbClr val="FFFFFF"/>
              </a:solidFill>
              <a:effectLst/>
              <a:latin typeface="inter-regular"/>
            </a:endParaRPr>
          </a:p>
          <a:p>
            <a:pPr>
              <a:buFont typeface="Arial" panose="020B0604020202020204" pitchFamily="34" charset="0"/>
              <a:buChar char="•"/>
            </a:pPr>
            <a:r>
              <a:rPr lang="en-IN" sz="1500" b="0" i="0" dirty="0">
                <a:solidFill>
                  <a:srgbClr val="FFFFFF"/>
                </a:solidFill>
                <a:effectLst/>
                <a:latin typeface="inter-regular"/>
              </a:rPr>
              <a:t>Google Cloud SQL, etc.</a:t>
            </a:r>
          </a:p>
          <a:p>
            <a:endParaRPr lang="en-IN" sz="1500" dirty="0">
              <a:solidFill>
                <a:srgbClr val="FFFFFF"/>
              </a:solidFill>
            </a:endParaRPr>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804" b="88235" l="9829" r="94872">
                        <a14:foregroundMark x1="89957" y1="45098" x2="89957" y2="45098"/>
                        <a14:foregroundMark x1="94872" y1="64706" x2="94872" y2="64706"/>
                      </a14:backgroundRemoval>
                    </a14:imgEffect>
                  </a14:imgLayer>
                </a14:imgProps>
              </a:ext>
            </a:extLst>
          </a:blip>
          <a:stretch>
            <a:fillRect/>
          </a:stretch>
        </p:blipFill>
        <p:spPr>
          <a:xfrm>
            <a:off x="7258784" y="6191734"/>
            <a:ext cx="4457700" cy="485775"/>
          </a:xfrm>
          <a:prstGeom prst="rect">
            <a:avLst/>
          </a:prstGeom>
        </p:spPr>
      </p:pic>
    </p:spTree>
    <p:extLst>
      <p:ext uri="{BB962C8B-B14F-4D97-AF65-F5344CB8AC3E}">
        <p14:creationId xmlns:p14="http://schemas.microsoft.com/office/powerpoint/2010/main" val="4109685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99E834F6-731A-2C46-C246-35CC24F7D0DA}"/>
              </a:ext>
            </a:extLst>
          </p:cNvPr>
          <p:cNvSpPr>
            <a:spLocks noGrp="1"/>
          </p:cNvSpPr>
          <p:nvPr>
            <p:ph type="title"/>
          </p:nvPr>
        </p:nvSpPr>
        <p:spPr>
          <a:xfrm>
            <a:off x="841246" y="673770"/>
            <a:ext cx="3644489" cy="2414488"/>
          </a:xfrm>
        </p:spPr>
        <p:txBody>
          <a:bodyPr anchor="t">
            <a:normAutofit/>
          </a:bodyPr>
          <a:lstStyle/>
          <a:p>
            <a:r>
              <a:rPr lang="en-IN" sz="5400" b="0" i="0">
                <a:solidFill>
                  <a:srgbClr val="FFFFFF"/>
                </a:solidFill>
                <a:effectLst/>
                <a:latin typeface="erdana"/>
              </a:rPr>
              <a:t>Relational Model in DBMS</a:t>
            </a:r>
            <a:endParaRPr lang="en-IN" sz="5400">
              <a:solidFill>
                <a:srgbClr val="FFFFFF"/>
              </a:solidFill>
            </a:endParaRPr>
          </a:p>
        </p:txBody>
      </p:sp>
      <p:sp>
        <p:nvSpPr>
          <p:cNvPr id="3" name="Content Placeholder 2">
            <a:extLst>
              <a:ext uri="{FF2B5EF4-FFF2-40B4-BE49-F238E27FC236}">
                <a16:creationId xmlns:a16="http://schemas.microsoft.com/office/drawing/2014/main" id="{B4CBDF15-E567-B618-3C80-206A72EC7B9D}"/>
              </a:ext>
            </a:extLst>
          </p:cNvPr>
          <p:cNvSpPr>
            <a:spLocks noGrp="1"/>
          </p:cNvSpPr>
          <p:nvPr>
            <p:ph idx="1"/>
          </p:nvPr>
        </p:nvSpPr>
        <p:spPr>
          <a:xfrm>
            <a:off x="6095999" y="882315"/>
            <a:ext cx="5254754" cy="5294647"/>
          </a:xfrm>
        </p:spPr>
        <p:txBody>
          <a:bodyPr>
            <a:normAutofit/>
          </a:bodyPr>
          <a:lstStyle/>
          <a:p>
            <a:pPr marL="0" indent="0">
              <a:buNone/>
            </a:pPr>
            <a:r>
              <a:rPr lang="en-US" sz="1700" b="0" i="0">
                <a:effectLst/>
                <a:latin typeface="inter-regular"/>
              </a:rPr>
              <a:t>Relational model can represent as a table with columns and rows. Each row is known as a tuple. Each table of the column has a name or attribute.</a:t>
            </a:r>
          </a:p>
          <a:p>
            <a:r>
              <a:rPr lang="en-US" sz="1700" b="1" i="0">
                <a:effectLst/>
                <a:latin typeface="inter-bold"/>
              </a:rPr>
              <a:t>Domain:</a:t>
            </a:r>
            <a:r>
              <a:rPr lang="en-US" sz="1700" b="0" i="0">
                <a:effectLst/>
                <a:latin typeface="inter-regular"/>
              </a:rPr>
              <a:t> It contains a set of atomic values that an attribute can take.</a:t>
            </a:r>
          </a:p>
          <a:p>
            <a:r>
              <a:rPr lang="en-US" sz="1700" b="1" i="0">
                <a:effectLst/>
                <a:latin typeface="inter-bold"/>
              </a:rPr>
              <a:t>Attribute:</a:t>
            </a:r>
            <a:r>
              <a:rPr lang="en-US" sz="1700" b="0" i="0">
                <a:effectLst/>
                <a:latin typeface="inter-regular"/>
              </a:rPr>
              <a:t> It contains the name of a column in a particular table. Each attribute Ai must have a domain, dom(Ai)</a:t>
            </a:r>
          </a:p>
          <a:p>
            <a:r>
              <a:rPr lang="en-US" sz="1700" b="1" i="0">
                <a:effectLst/>
                <a:latin typeface="inter-bold"/>
              </a:rPr>
              <a:t>Relational instance:</a:t>
            </a:r>
            <a:r>
              <a:rPr lang="en-US" sz="1700" b="0" i="0">
                <a:effectLst/>
                <a:latin typeface="inter-regular"/>
              </a:rPr>
              <a:t> In the relational database system, the relational instance is represented by a finite set of tuples. Relation instances do not have duplicate tuples.</a:t>
            </a:r>
          </a:p>
          <a:p>
            <a:r>
              <a:rPr lang="en-US" sz="1700" b="1" i="0">
                <a:effectLst/>
                <a:latin typeface="inter-bold"/>
              </a:rPr>
              <a:t>Relational schema:</a:t>
            </a:r>
            <a:r>
              <a:rPr lang="en-US" sz="1700" b="0" i="0">
                <a:effectLst/>
                <a:latin typeface="inter-regular"/>
              </a:rPr>
              <a:t> A relational schema contains the name of the relation and name of all columns or attributes.</a:t>
            </a:r>
          </a:p>
          <a:p>
            <a:r>
              <a:rPr lang="en-US" sz="1700" b="1" i="0">
                <a:effectLst/>
                <a:latin typeface="inter-bold"/>
              </a:rPr>
              <a:t>Relational key:</a:t>
            </a:r>
            <a:r>
              <a:rPr lang="en-US" sz="1700" b="0" i="0">
                <a:effectLst/>
                <a:latin typeface="inter-regular"/>
              </a:rPr>
              <a:t> In the relational key, each row has one or more attributes. It can identify the row in the relation uniquely.</a:t>
            </a:r>
          </a:p>
          <a:p>
            <a:endParaRPr lang="en-IN" sz="170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11795" y="6169588"/>
            <a:ext cx="4457700" cy="485775"/>
          </a:xfrm>
          <a:prstGeom prst="rect">
            <a:avLst/>
          </a:prstGeom>
        </p:spPr>
      </p:pic>
    </p:spTree>
    <p:extLst>
      <p:ext uri="{BB962C8B-B14F-4D97-AF65-F5344CB8AC3E}">
        <p14:creationId xmlns:p14="http://schemas.microsoft.com/office/powerpoint/2010/main" val="2700679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CA251-C310-92AB-4633-9604F17899DB}"/>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br>
              <a:rPr kumimoji="0" lang="en-US" altLang="en-US" sz="5400" b="1" i="0" u="none" strike="noStrike" cap="none" normalizeH="0" baseline="0" dirty="0">
                <a:ln>
                  <a:noFill/>
                </a:ln>
                <a:effectLst/>
              </a:rPr>
            </a:br>
            <a:br>
              <a:rPr kumimoji="0" lang="en-US" altLang="en-US" sz="5400" b="1" i="0" u="none" strike="noStrike" cap="none" normalizeH="0" baseline="0" dirty="0">
                <a:ln>
                  <a:noFill/>
                </a:ln>
                <a:effectLst/>
              </a:rPr>
            </a:br>
            <a:r>
              <a:rPr kumimoji="0" lang="en-US" altLang="en-US" sz="3100" b="1" i="0" u="none" strike="noStrike" cap="none" normalizeH="0" baseline="0" dirty="0">
                <a:ln>
                  <a:noFill/>
                </a:ln>
                <a:effectLst/>
              </a:rPr>
              <a:t>Example: STUDENT Relation</a:t>
            </a:r>
            <a:br>
              <a:rPr kumimoji="0" lang="en-US" altLang="en-US" sz="5400" b="0" i="0" u="none" strike="noStrike" cap="none" normalizeH="0" baseline="0" dirty="0">
                <a:ln>
                  <a:noFill/>
                </a:ln>
                <a:effectLst/>
              </a:rPr>
            </a:br>
            <a:endParaRPr lang="en-US" sz="54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
            <a:extLst>
              <a:ext uri="{FF2B5EF4-FFF2-40B4-BE49-F238E27FC236}">
                <a16:creationId xmlns:a16="http://schemas.microsoft.com/office/drawing/2014/main" id="{C83919F3-21AD-D0A7-9A83-FF3B926F8BF4}"/>
              </a:ext>
            </a:extLst>
          </p:cNvPr>
          <p:cNvSpPr>
            <a:spLocks noChangeArrowheads="1"/>
          </p:cNvSpPr>
          <p:nvPr/>
        </p:nvSpPr>
        <p:spPr bwMode="auto">
          <a:xfrm>
            <a:off x="630936" y="2807208"/>
            <a:ext cx="3429000"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In the given table, NAME, ROLL_NO, PHONE_NO, ADDRESS, and AGE are the attributes.</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The instance of schema STUDENT has 5 tuples.</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t3 = &lt;Laxman, 33289, 8583287182, Gurugram, 20&gt;</a:t>
            </a: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2000" b="0" i="0" u="none" strike="noStrike" cap="none" normalizeH="0" baseline="0" dirty="0">
              <a:ln>
                <a:noFill/>
              </a:ln>
              <a:effectLst/>
            </a:endParaRPr>
          </a:p>
        </p:txBody>
      </p:sp>
      <p:graphicFrame>
        <p:nvGraphicFramePr>
          <p:cNvPr id="8" name="Content Placeholder 3">
            <a:extLst>
              <a:ext uri="{FF2B5EF4-FFF2-40B4-BE49-F238E27FC236}">
                <a16:creationId xmlns:a16="http://schemas.microsoft.com/office/drawing/2014/main" id="{626520F5-27D2-45F0-6BB4-A24641B2B6EA}"/>
              </a:ext>
            </a:extLst>
          </p:cNvPr>
          <p:cNvGraphicFramePr>
            <a:graphicFrameLocks noGrp="1"/>
          </p:cNvGraphicFramePr>
          <p:nvPr>
            <p:ph idx="1"/>
          </p:nvPr>
        </p:nvGraphicFramePr>
        <p:xfrm>
          <a:off x="4654296" y="1905581"/>
          <a:ext cx="6903722" cy="3046841"/>
        </p:xfrm>
        <a:graphic>
          <a:graphicData uri="http://schemas.openxmlformats.org/drawingml/2006/table">
            <a:tbl>
              <a:tblPr/>
              <a:tblGrid>
                <a:gridCol w="1150135">
                  <a:extLst>
                    <a:ext uri="{9D8B030D-6E8A-4147-A177-3AD203B41FA5}">
                      <a16:colId xmlns:a16="http://schemas.microsoft.com/office/drawing/2014/main" val="2245806318"/>
                    </a:ext>
                  </a:extLst>
                </a:gridCol>
                <a:gridCol w="1554866">
                  <a:extLst>
                    <a:ext uri="{9D8B030D-6E8A-4147-A177-3AD203B41FA5}">
                      <a16:colId xmlns:a16="http://schemas.microsoft.com/office/drawing/2014/main" val="1300354062"/>
                    </a:ext>
                  </a:extLst>
                </a:gridCol>
                <a:gridCol w="1744129">
                  <a:extLst>
                    <a:ext uri="{9D8B030D-6E8A-4147-A177-3AD203B41FA5}">
                      <a16:colId xmlns:a16="http://schemas.microsoft.com/office/drawing/2014/main" val="1887860614"/>
                    </a:ext>
                  </a:extLst>
                </a:gridCol>
                <a:gridCol w="1554866">
                  <a:extLst>
                    <a:ext uri="{9D8B030D-6E8A-4147-A177-3AD203B41FA5}">
                      <a16:colId xmlns:a16="http://schemas.microsoft.com/office/drawing/2014/main" val="909329965"/>
                    </a:ext>
                  </a:extLst>
                </a:gridCol>
                <a:gridCol w="899726">
                  <a:extLst>
                    <a:ext uri="{9D8B030D-6E8A-4147-A177-3AD203B41FA5}">
                      <a16:colId xmlns:a16="http://schemas.microsoft.com/office/drawing/2014/main" val="1511072642"/>
                    </a:ext>
                  </a:extLst>
                </a:gridCol>
              </a:tblGrid>
              <a:tr h="566041">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NAME</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ROLL_NO</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PHONE_NO</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ADDRESS</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AGE</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473286503"/>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Ram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14795</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7305758992</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Noida</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24</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844452764"/>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Shyam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12839</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9026288936</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Delhi</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35</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045302615"/>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Laxman</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33289</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dirty="0">
                          <a:solidFill>
                            <a:srgbClr val="333333"/>
                          </a:solidFill>
                          <a:effectLst/>
                          <a:latin typeface="inter-regular"/>
                        </a:rPr>
                        <a:t>8583287182</a:t>
                      </a:r>
                      <a:endParaRPr lang="en-IN" sz="2100" b="0" i="0" u="none" strike="noStrike" dirty="0">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Gurugram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20</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4234723397"/>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Mahesh</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27857</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dirty="0">
                          <a:solidFill>
                            <a:srgbClr val="333333"/>
                          </a:solidFill>
                          <a:effectLst/>
                          <a:latin typeface="inter-regular"/>
                        </a:rPr>
                        <a:t>7086819134</a:t>
                      </a:r>
                      <a:endParaRPr lang="en-IN" sz="2100" b="0" i="0" u="none" strike="noStrike" dirty="0">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Ghaziabad</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27</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87013505"/>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Ganesh</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17282</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9028 9i3988</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Delhi</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dirty="0">
                          <a:solidFill>
                            <a:srgbClr val="333333"/>
                          </a:solidFill>
                          <a:effectLst/>
                          <a:latin typeface="inter-regular"/>
                        </a:rPr>
                        <a:t>40</a:t>
                      </a:r>
                      <a:endParaRPr lang="en-IN" sz="2100" b="0" i="0" u="none" strike="noStrike" dirty="0">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2403293798"/>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00318" y="5975032"/>
            <a:ext cx="4457700" cy="485775"/>
          </a:xfrm>
          <a:prstGeom prst="rect">
            <a:avLst/>
          </a:prstGeom>
        </p:spPr>
      </p:pic>
    </p:spTree>
    <p:extLst>
      <p:ext uri="{BB962C8B-B14F-4D97-AF65-F5344CB8AC3E}">
        <p14:creationId xmlns:p14="http://schemas.microsoft.com/office/powerpoint/2010/main" val="3049508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17C534E-075C-2C48-C030-91E15FCF591D}"/>
              </a:ext>
            </a:extLst>
          </p:cNvPr>
          <p:cNvSpPr>
            <a:spLocks noGrp="1"/>
          </p:cNvSpPr>
          <p:nvPr>
            <p:ph type="title"/>
          </p:nvPr>
        </p:nvSpPr>
        <p:spPr>
          <a:xfrm>
            <a:off x="841246" y="673770"/>
            <a:ext cx="3644489" cy="2414488"/>
          </a:xfrm>
        </p:spPr>
        <p:txBody>
          <a:bodyPr anchor="t">
            <a:normAutofit/>
          </a:bodyPr>
          <a:lstStyle/>
          <a:p>
            <a:r>
              <a:rPr lang="en-US" sz="5400" b="0" i="0">
                <a:solidFill>
                  <a:srgbClr val="FFFFFF"/>
                </a:solidFill>
                <a:effectLst/>
                <a:latin typeface="erdana"/>
              </a:rPr>
              <a:t>Properties of Relations</a:t>
            </a:r>
            <a:endParaRPr lang="en-IN" sz="5400">
              <a:solidFill>
                <a:srgbClr val="FFFFFF"/>
              </a:solidFill>
            </a:endParaRPr>
          </a:p>
        </p:txBody>
      </p:sp>
      <p:sp>
        <p:nvSpPr>
          <p:cNvPr id="3" name="Content Placeholder 2">
            <a:extLst>
              <a:ext uri="{FF2B5EF4-FFF2-40B4-BE49-F238E27FC236}">
                <a16:creationId xmlns:a16="http://schemas.microsoft.com/office/drawing/2014/main" id="{F6649D65-550A-349F-41AF-5854B247DDC8}"/>
              </a:ext>
            </a:extLst>
          </p:cNvPr>
          <p:cNvSpPr>
            <a:spLocks noGrp="1"/>
          </p:cNvSpPr>
          <p:nvPr>
            <p:ph idx="1"/>
          </p:nvPr>
        </p:nvSpPr>
        <p:spPr>
          <a:xfrm>
            <a:off x="6095999" y="882315"/>
            <a:ext cx="5254754" cy="5294647"/>
          </a:xfrm>
        </p:spPr>
        <p:txBody>
          <a:bodyPr>
            <a:normAutofit/>
          </a:bodyPr>
          <a:lstStyle/>
          <a:p>
            <a:pPr>
              <a:buFont typeface="Arial" panose="020B0604020202020204" pitchFamily="34" charset="0"/>
              <a:buChar char="•"/>
            </a:pPr>
            <a:r>
              <a:rPr lang="en-US" sz="2200" b="0" i="0">
                <a:effectLst/>
                <a:latin typeface="inter-regular"/>
              </a:rPr>
              <a:t>Name of the relation is distinct from all other relations.</a:t>
            </a:r>
          </a:p>
          <a:p>
            <a:pPr>
              <a:buFont typeface="Arial" panose="020B0604020202020204" pitchFamily="34" charset="0"/>
              <a:buChar char="•"/>
            </a:pPr>
            <a:r>
              <a:rPr lang="en-US" sz="2200" b="0" i="0">
                <a:effectLst/>
                <a:latin typeface="inter-regular"/>
              </a:rPr>
              <a:t>Each relation cell contains exactly one atomic (single) value</a:t>
            </a:r>
          </a:p>
          <a:p>
            <a:pPr>
              <a:buFont typeface="Arial" panose="020B0604020202020204" pitchFamily="34" charset="0"/>
              <a:buChar char="•"/>
            </a:pPr>
            <a:r>
              <a:rPr lang="en-US" sz="2200" b="0" i="0">
                <a:effectLst/>
                <a:latin typeface="inter-regular"/>
              </a:rPr>
              <a:t>Each attribute contains a distinct name</a:t>
            </a:r>
          </a:p>
          <a:p>
            <a:pPr>
              <a:buFont typeface="Arial" panose="020B0604020202020204" pitchFamily="34" charset="0"/>
              <a:buChar char="•"/>
            </a:pPr>
            <a:r>
              <a:rPr lang="en-US" sz="2200" b="0" i="0">
                <a:effectLst/>
                <a:latin typeface="inter-regular"/>
              </a:rPr>
              <a:t>Attribute domain has no significance</a:t>
            </a:r>
          </a:p>
          <a:p>
            <a:pPr>
              <a:buFont typeface="Arial" panose="020B0604020202020204" pitchFamily="34" charset="0"/>
              <a:buChar char="•"/>
            </a:pPr>
            <a:r>
              <a:rPr lang="en-US" sz="2200" b="0" i="0">
                <a:effectLst/>
                <a:latin typeface="inter-regular"/>
              </a:rPr>
              <a:t>tuple has no duplicate value</a:t>
            </a:r>
          </a:p>
          <a:p>
            <a:pPr>
              <a:buFont typeface="Arial" panose="020B0604020202020204" pitchFamily="34" charset="0"/>
              <a:buChar char="•"/>
            </a:pPr>
            <a:r>
              <a:rPr lang="en-US" sz="2200" b="0" i="0">
                <a:effectLst/>
                <a:latin typeface="inter-regular"/>
              </a:rPr>
              <a:t>Order of tuple can have a different sequence</a:t>
            </a:r>
          </a:p>
          <a:p>
            <a:endParaRPr lang="en-IN" sz="220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6958898" y="6140091"/>
            <a:ext cx="4457700" cy="485775"/>
          </a:xfrm>
          <a:prstGeom prst="rect">
            <a:avLst/>
          </a:prstGeom>
        </p:spPr>
      </p:pic>
    </p:spTree>
    <p:extLst>
      <p:ext uri="{BB962C8B-B14F-4D97-AF65-F5344CB8AC3E}">
        <p14:creationId xmlns:p14="http://schemas.microsoft.com/office/powerpoint/2010/main" val="381796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8" name="Freeform: Shape 3087">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8A949B5-7BA4-6673-9E1D-B800302DC417}"/>
              </a:ext>
            </a:extLst>
          </p:cNvPr>
          <p:cNvSpPr>
            <a:spLocks noGrp="1"/>
          </p:cNvSpPr>
          <p:nvPr>
            <p:ph type="title"/>
          </p:nvPr>
        </p:nvSpPr>
        <p:spPr>
          <a:xfrm>
            <a:off x="630936" y="630936"/>
            <a:ext cx="3599688" cy="1463040"/>
          </a:xfrm>
        </p:spPr>
        <p:txBody>
          <a:bodyPr anchor="ctr">
            <a:normAutofit/>
          </a:bodyPr>
          <a:lstStyle/>
          <a:p>
            <a:r>
              <a:rPr kumimoji="0" lang="en-US" altLang="en-US" sz="3400" b="0" i="0" u="none" strike="noStrike" cap="none" normalizeH="0" baseline="0">
                <a:ln>
                  <a:noFill/>
                </a:ln>
                <a:solidFill>
                  <a:srgbClr val="FFFFFF"/>
                </a:solidFill>
                <a:effectLst/>
                <a:latin typeface="erdana"/>
              </a:rPr>
              <a:t>Relational Algebra</a:t>
            </a:r>
            <a:br>
              <a:rPr kumimoji="0" lang="en-US" altLang="en-US" sz="3400" b="0" i="0" u="none" strike="noStrike" cap="none" normalizeH="0" baseline="0">
                <a:ln>
                  <a:noFill/>
                </a:ln>
                <a:solidFill>
                  <a:srgbClr val="FFFFFF"/>
                </a:solidFill>
                <a:effectLst/>
                <a:latin typeface="erdana"/>
              </a:rPr>
            </a:br>
            <a:endParaRPr lang="en-IN" sz="3400">
              <a:solidFill>
                <a:srgbClr val="FFFFFF"/>
              </a:solidFill>
            </a:endParaRPr>
          </a:p>
        </p:txBody>
      </p:sp>
      <p:sp>
        <p:nvSpPr>
          <p:cNvPr id="3090"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F4A33A-ADDA-0CF4-FB15-9B0F3746871A}"/>
              </a:ext>
            </a:extLst>
          </p:cNvPr>
          <p:cNvSpPr>
            <a:spLocks noGrp="1"/>
          </p:cNvSpPr>
          <p:nvPr>
            <p:ph idx="1"/>
          </p:nvPr>
        </p:nvSpPr>
        <p:spPr>
          <a:xfrm>
            <a:off x="4474462" y="630936"/>
            <a:ext cx="7074409" cy="1463040"/>
          </a:xfrm>
        </p:spPr>
        <p:txBody>
          <a:bodyPr anchor="ctr">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a:ln>
                  <a:noFill/>
                </a:ln>
                <a:solidFill>
                  <a:srgbClr val="FFFFFF"/>
                </a:solidFill>
                <a:effectLst/>
                <a:latin typeface="inter-regular"/>
              </a:rPr>
              <a:t>Relational algebra is a procedural query language. It gives a step-by-step process to obtain the result of the query. It uses operators to perform queries.</a:t>
            </a:r>
            <a:endParaRPr kumimoji="0" lang="en-US" altLang="en-US" sz="1700" b="0" i="0" u="none" strike="noStrike" cap="none" normalizeH="0" baseline="0">
              <a:ln>
                <a:noFill/>
              </a:ln>
              <a:solidFill>
                <a:srgbClr val="FFFFFF"/>
              </a:solidFill>
              <a:effectLst/>
              <a:latin typeface="erdana"/>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a:ln>
                  <a:noFill/>
                </a:ln>
                <a:solidFill>
                  <a:srgbClr val="FFFFFF"/>
                </a:solidFill>
                <a:effectLst/>
                <a:latin typeface="erdana"/>
              </a:rPr>
              <a:t>Types of Relational operation</a:t>
            </a:r>
          </a:p>
          <a:p>
            <a:pPr marL="0" marR="0" lvl="0" indent="0" defTabSz="914400" rtl="0" eaLnBrk="0" fontAlgn="base" latinLnBrk="0" hangingPunct="0">
              <a:spcBef>
                <a:spcPct val="0"/>
              </a:spcBef>
              <a:spcAft>
                <a:spcPts val="600"/>
              </a:spcAft>
              <a:buClrTx/>
              <a:buSzTx/>
              <a:buFontTx/>
              <a:buNone/>
              <a:tabLst/>
            </a:pPr>
            <a:br>
              <a:rPr kumimoji="0" lang="en-US" altLang="en-US" sz="1700" b="0" i="0" u="none" strike="noStrike" cap="none" normalizeH="0" baseline="0">
                <a:ln>
                  <a:noFill/>
                </a:ln>
                <a:solidFill>
                  <a:srgbClr val="FFFFFF"/>
                </a:solidFill>
                <a:effectLst/>
              </a:rPr>
            </a:br>
            <a:r>
              <a:rPr kumimoji="0" lang="en-US" altLang="en-US" sz="1700" b="0" i="0" u="none" strike="noStrike" cap="none" normalizeH="0" baseline="0">
                <a:ln>
                  <a:noFill/>
                </a:ln>
                <a:solidFill>
                  <a:srgbClr val="FFFFFF"/>
                </a:solidFill>
                <a:effectLst/>
                <a:latin typeface="Arial" panose="020B0604020202020204" pitchFamily="34" charset="0"/>
              </a:rPr>
              <a:t>                </a:t>
            </a:r>
          </a:p>
        </p:txBody>
      </p:sp>
      <p:pic>
        <p:nvPicPr>
          <p:cNvPr id="3074" name="Picture 2" descr="DBMS Relational Algebra">
            <a:extLst>
              <a:ext uri="{FF2B5EF4-FFF2-40B4-BE49-F238E27FC236}">
                <a16:creationId xmlns:a16="http://schemas.microsoft.com/office/drawing/2014/main" id="{0FB36C40-4DEE-F710-BC15-DB5B6E2CA28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09286" y="2971800"/>
            <a:ext cx="8761236" cy="32784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091171" y="6176322"/>
            <a:ext cx="4457700" cy="485775"/>
          </a:xfrm>
          <a:prstGeom prst="rect">
            <a:avLst/>
          </a:prstGeom>
        </p:spPr>
      </p:pic>
    </p:spTree>
    <p:extLst>
      <p:ext uri="{BB962C8B-B14F-4D97-AF65-F5344CB8AC3E}">
        <p14:creationId xmlns:p14="http://schemas.microsoft.com/office/powerpoint/2010/main" val="1377267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C1C435B-46F7-8529-AAD7-A943D5805D9F}"/>
              </a:ext>
            </a:extLst>
          </p:cNvPr>
          <p:cNvSpPr>
            <a:spLocks noGrp="1"/>
          </p:cNvSpPr>
          <p:nvPr>
            <p:ph type="title"/>
          </p:nvPr>
        </p:nvSpPr>
        <p:spPr>
          <a:xfrm>
            <a:off x="838200" y="673770"/>
            <a:ext cx="3220329" cy="2027227"/>
          </a:xfrm>
        </p:spPr>
        <p:txBody>
          <a:bodyPr anchor="t">
            <a:normAutofit/>
          </a:bodyPr>
          <a:lstStyle/>
          <a:p>
            <a:r>
              <a:rPr lang="en-US" sz="5400" b="0" i="0">
                <a:solidFill>
                  <a:srgbClr val="FFFFFF"/>
                </a:solidFill>
                <a:effectLst/>
                <a:latin typeface="erdana"/>
              </a:rPr>
              <a:t>1. Select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2913CADE-414D-A176-4BE5-EDBDC3C83031}"/>
              </a:ext>
            </a:extLst>
          </p:cNvPr>
          <p:cNvGraphicFramePr>
            <a:graphicFrameLocks noGrp="1"/>
          </p:cNvGraphicFramePr>
          <p:nvPr>
            <p:ph idx="1"/>
            <p:extLst>
              <p:ext uri="{D42A27DB-BD31-4B8C-83A1-F6EECF244321}">
                <p14:modId xmlns:p14="http://schemas.microsoft.com/office/powerpoint/2010/main" val="1871552796"/>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200286" y="6244406"/>
            <a:ext cx="4457700" cy="485775"/>
          </a:xfrm>
          <a:prstGeom prst="rect">
            <a:avLst/>
          </a:prstGeom>
        </p:spPr>
      </p:pic>
    </p:spTree>
    <p:extLst>
      <p:ext uri="{BB962C8B-B14F-4D97-AF65-F5344CB8AC3E}">
        <p14:creationId xmlns:p14="http://schemas.microsoft.com/office/powerpoint/2010/main" val="1883438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2BCD58-DBFA-DCBA-4547-2267E06820D6}"/>
              </a:ext>
            </a:extLst>
          </p:cNvPr>
          <p:cNvSpPr>
            <a:spLocks noGrp="1"/>
          </p:cNvSpPr>
          <p:nvPr>
            <p:ph type="title"/>
          </p:nvPr>
        </p:nvSpPr>
        <p:spPr>
          <a:xfrm>
            <a:off x="630936" y="640080"/>
            <a:ext cx="4818888" cy="1481328"/>
          </a:xfrm>
        </p:spPr>
        <p:txBody>
          <a:bodyPr anchor="b">
            <a:normAutofit/>
          </a:bodyPr>
          <a:lstStyle/>
          <a:p>
            <a:r>
              <a:rPr lang="en-US" sz="5000" b="0" i="0">
                <a:effectLst/>
                <a:latin typeface="erdana"/>
              </a:rPr>
              <a:t>What is Database</a:t>
            </a:r>
            <a:br>
              <a:rPr lang="en-US" sz="5000" b="0" i="0">
                <a:effectLst/>
                <a:latin typeface="erdana"/>
              </a:rPr>
            </a:br>
            <a:endParaRPr lang="en-IN" sz="50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90789C0-6F3E-19AB-3AA3-DDB031DEED21}"/>
              </a:ext>
            </a:extLst>
          </p:cNvPr>
          <p:cNvSpPr>
            <a:spLocks noGrp="1"/>
          </p:cNvSpPr>
          <p:nvPr>
            <p:ph idx="1"/>
          </p:nvPr>
        </p:nvSpPr>
        <p:spPr>
          <a:xfrm>
            <a:off x="630936" y="2660904"/>
            <a:ext cx="5468112" cy="3547872"/>
          </a:xfrm>
        </p:spPr>
        <p:txBody>
          <a:bodyPr anchor="t">
            <a:normAutofit/>
          </a:bodyPr>
          <a:lstStyle/>
          <a:p>
            <a:r>
              <a:rPr lang="en-US" sz="2000" b="0" i="0" dirty="0">
                <a:effectLst/>
                <a:latin typeface="inter-regular"/>
              </a:rPr>
              <a:t>The database is a collection of inter-related data which is used to retrieve, insert and delete the data efficiently. It is also used to organize the data in the form of a table, schema, views, and reports, etc.</a:t>
            </a:r>
          </a:p>
          <a:p>
            <a:r>
              <a:rPr lang="en-US" sz="2000" b="1" i="0" dirty="0">
                <a:effectLst/>
                <a:latin typeface="inter-bold"/>
              </a:rPr>
              <a:t>For example:</a:t>
            </a:r>
            <a:r>
              <a:rPr lang="en-US" sz="2000" b="0" i="0" dirty="0">
                <a:effectLst/>
                <a:latin typeface="inter-regular"/>
              </a:rPr>
              <a:t> The college Database organizes the data about the admin, staff, students and faculty etc.</a:t>
            </a:r>
          </a:p>
          <a:p>
            <a:r>
              <a:rPr lang="en-US" sz="2000" b="0" i="0" dirty="0">
                <a:effectLst/>
                <a:latin typeface="inter-regular"/>
              </a:rPr>
              <a:t>Using the database, you can easily retrieve, insert, and delete the information.</a:t>
            </a:r>
          </a:p>
          <a:p>
            <a:endParaRPr lang="en-IN" sz="2000" dirty="0"/>
          </a:p>
        </p:txBody>
      </p:sp>
      <p:pic>
        <p:nvPicPr>
          <p:cNvPr id="7" name="Graphic 6" descr="Database">
            <a:extLst>
              <a:ext uri="{FF2B5EF4-FFF2-40B4-BE49-F238E27FC236}">
                <a16:creationId xmlns:a16="http://schemas.microsoft.com/office/drawing/2014/main" id="{1674863B-7FC7-1294-3EFB-E589C894CF1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9048" y="699516"/>
            <a:ext cx="5458968" cy="5458968"/>
          </a:xfrm>
          <a:prstGeom prst="rect">
            <a:avLst/>
          </a:prstGeom>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4"/>
          <a:stretch>
            <a:fillRect/>
          </a:stretch>
        </p:blipFill>
        <p:spPr>
          <a:xfrm>
            <a:off x="6916674" y="6022466"/>
            <a:ext cx="4457700" cy="485775"/>
          </a:xfrm>
          <a:prstGeom prst="rect">
            <a:avLst/>
          </a:prstGeom>
        </p:spPr>
      </p:pic>
    </p:spTree>
    <p:extLst>
      <p:ext uri="{BB962C8B-B14F-4D97-AF65-F5344CB8AC3E}">
        <p14:creationId xmlns:p14="http://schemas.microsoft.com/office/powerpoint/2010/main" val="798341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9F28924-9E0A-D10E-1C83-1B31E2DB9947}"/>
              </a:ext>
            </a:extLst>
          </p:cNvPr>
          <p:cNvSpPr>
            <a:spLocks noGrp="1"/>
          </p:cNvSpPr>
          <p:nvPr>
            <p:ph type="title"/>
          </p:nvPr>
        </p:nvSpPr>
        <p:spPr>
          <a:xfrm>
            <a:off x="838200" y="673770"/>
            <a:ext cx="3220329" cy="2027227"/>
          </a:xfrm>
        </p:spPr>
        <p:txBody>
          <a:bodyPr anchor="t">
            <a:normAutofit/>
          </a:bodyPr>
          <a:lstStyle/>
          <a:p>
            <a:r>
              <a:rPr lang="en-IN" sz="4200" b="1" i="0">
                <a:solidFill>
                  <a:srgbClr val="FFFFFF"/>
                </a:solidFill>
                <a:effectLst/>
                <a:latin typeface="inter-bold"/>
              </a:rPr>
              <a:t>For example: LOAN Relation</a:t>
            </a:r>
            <a:endParaRPr lang="en-IN" sz="4200">
              <a:solidFill>
                <a:srgbClr val="FFFFFF"/>
              </a:solidFill>
            </a:endParaRPr>
          </a:p>
        </p:txBody>
      </p:sp>
      <p:graphicFrame>
        <p:nvGraphicFramePr>
          <p:cNvPr id="6" name="Content Placeholder 5">
            <a:extLst>
              <a:ext uri="{FF2B5EF4-FFF2-40B4-BE49-F238E27FC236}">
                <a16:creationId xmlns:a16="http://schemas.microsoft.com/office/drawing/2014/main" id="{B008A17B-6DFF-0CAF-397B-4C8C33E99CDF}"/>
              </a:ext>
            </a:extLst>
          </p:cNvPr>
          <p:cNvGraphicFramePr>
            <a:graphicFrameLocks noGrp="1"/>
          </p:cNvGraphicFramePr>
          <p:nvPr>
            <p:ph idx="1"/>
            <p:extLst>
              <p:ext uri="{D42A27DB-BD31-4B8C-83A1-F6EECF244321}">
                <p14:modId xmlns:p14="http://schemas.microsoft.com/office/powerpoint/2010/main" val="3277316653"/>
              </p:ext>
            </p:extLst>
          </p:nvPr>
        </p:nvGraphicFramePr>
        <p:xfrm>
          <a:off x="5542672" y="1224739"/>
          <a:ext cx="5811130" cy="4311954"/>
        </p:xfrm>
        <a:graphic>
          <a:graphicData uri="http://schemas.openxmlformats.org/drawingml/2006/table">
            <a:tbl>
              <a:tblPr firstRow="1" bandRow="1"/>
              <a:tblGrid>
                <a:gridCol w="2506914">
                  <a:extLst>
                    <a:ext uri="{9D8B030D-6E8A-4147-A177-3AD203B41FA5}">
                      <a16:colId xmlns:a16="http://schemas.microsoft.com/office/drawing/2014/main" val="1693407467"/>
                    </a:ext>
                  </a:extLst>
                </a:gridCol>
                <a:gridCol w="1698734">
                  <a:extLst>
                    <a:ext uri="{9D8B030D-6E8A-4147-A177-3AD203B41FA5}">
                      <a16:colId xmlns:a16="http://schemas.microsoft.com/office/drawing/2014/main" val="91149052"/>
                    </a:ext>
                  </a:extLst>
                </a:gridCol>
                <a:gridCol w="1605482">
                  <a:extLst>
                    <a:ext uri="{9D8B030D-6E8A-4147-A177-3AD203B41FA5}">
                      <a16:colId xmlns:a16="http://schemas.microsoft.com/office/drawing/2014/main" val="1835732859"/>
                    </a:ext>
                  </a:extLst>
                </a:gridCol>
              </a:tblGrid>
              <a:tr h="604271">
                <a:tc>
                  <a:txBody>
                    <a:bodyPr/>
                    <a:lstStyle/>
                    <a:p>
                      <a:pPr algn="l" fontAlgn="t"/>
                      <a:r>
                        <a:rPr lang="en-IN" sz="2200">
                          <a:solidFill>
                            <a:srgbClr val="000000"/>
                          </a:solidFill>
                          <a:effectLst/>
                          <a:latin typeface="times new roman" panose="02020603050405020304" pitchFamily="18" charset="0"/>
                        </a:rPr>
                        <a:t>BRANCH_NAME</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200">
                          <a:solidFill>
                            <a:srgbClr val="000000"/>
                          </a:solidFill>
                          <a:effectLst/>
                          <a:latin typeface="times new roman" panose="02020603050405020304" pitchFamily="18" charset="0"/>
                        </a:rPr>
                        <a:t>LOAN_NO</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200">
                          <a:solidFill>
                            <a:srgbClr val="000000"/>
                          </a:solidFill>
                          <a:effectLst/>
                          <a:latin typeface="times new roman" panose="02020603050405020304" pitchFamily="18" charset="0"/>
                        </a:rPr>
                        <a:t>AMOUNT</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746275503"/>
                  </a:ext>
                </a:extLst>
              </a:tr>
              <a:tr h="529669">
                <a:tc>
                  <a:txBody>
                    <a:bodyPr/>
                    <a:lstStyle/>
                    <a:p>
                      <a:pPr algn="just" fontAlgn="t"/>
                      <a:r>
                        <a:rPr lang="en-IN" sz="2200">
                          <a:solidFill>
                            <a:srgbClr val="333333"/>
                          </a:solidFill>
                          <a:effectLst/>
                          <a:latin typeface="inter-regular"/>
                        </a:rPr>
                        <a:t>Downtown</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L-17</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1000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76288441"/>
                  </a:ext>
                </a:extLst>
              </a:tr>
              <a:tr h="529669">
                <a:tc>
                  <a:txBody>
                    <a:bodyPr/>
                    <a:lstStyle/>
                    <a:p>
                      <a:pPr algn="just" fontAlgn="t"/>
                      <a:r>
                        <a:rPr lang="en-IN" sz="2200">
                          <a:solidFill>
                            <a:srgbClr val="333333"/>
                          </a:solidFill>
                          <a:effectLst/>
                          <a:latin typeface="inter-regular"/>
                        </a:rPr>
                        <a:t>Redwood</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L-23</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2000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424022831"/>
                  </a:ext>
                </a:extLst>
              </a:tr>
              <a:tr h="529669">
                <a:tc>
                  <a:txBody>
                    <a:bodyPr/>
                    <a:lstStyle/>
                    <a:p>
                      <a:pPr algn="just" fontAlgn="t"/>
                      <a:r>
                        <a:rPr lang="en-IN" sz="2200">
                          <a:solidFill>
                            <a:srgbClr val="333333"/>
                          </a:solidFill>
                          <a:effectLst/>
                          <a:latin typeface="inter-regular"/>
                        </a:rPr>
                        <a:t>Perryride</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L-15</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31614343"/>
                  </a:ext>
                </a:extLst>
              </a:tr>
              <a:tr h="529669">
                <a:tc>
                  <a:txBody>
                    <a:bodyPr/>
                    <a:lstStyle/>
                    <a:p>
                      <a:pPr algn="just" fontAlgn="t"/>
                      <a:r>
                        <a:rPr lang="en-IN" sz="2200">
                          <a:solidFill>
                            <a:srgbClr val="333333"/>
                          </a:solidFill>
                          <a:effectLst/>
                          <a:latin typeface="inter-regular"/>
                        </a:rPr>
                        <a:t>Downtown</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L-14</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1500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575180874"/>
                  </a:ext>
                </a:extLst>
              </a:tr>
              <a:tr h="529669">
                <a:tc>
                  <a:txBody>
                    <a:bodyPr/>
                    <a:lstStyle/>
                    <a:p>
                      <a:pPr algn="just" fontAlgn="t"/>
                      <a:r>
                        <a:rPr lang="en-IN" sz="2200">
                          <a:solidFill>
                            <a:srgbClr val="333333"/>
                          </a:solidFill>
                          <a:effectLst/>
                          <a:latin typeface="inter-regular"/>
                        </a:rPr>
                        <a:t>Mianus</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L-13</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44713336"/>
                  </a:ext>
                </a:extLst>
              </a:tr>
              <a:tr h="529669">
                <a:tc>
                  <a:txBody>
                    <a:bodyPr/>
                    <a:lstStyle/>
                    <a:p>
                      <a:pPr algn="just" fontAlgn="t"/>
                      <a:r>
                        <a:rPr lang="en-IN" sz="2200">
                          <a:solidFill>
                            <a:srgbClr val="333333"/>
                          </a:solidFill>
                          <a:effectLst/>
                          <a:latin typeface="inter-regular"/>
                        </a:rPr>
                        <a:t>Roundhill</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L-11</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900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048787237"/>
                  </a:ext>
                </a:extLst>
              </a:tr>
              <a:tr h="529669">
                <a:tc>
                  <a:txBody>
                    <a:bodyPr/>
                    <a:lstStyle/>
                    <a:p>
                      <a:pPr algn="just" fontAlgn="t"/>
                      <a:r>
                        <a:rPr lang="en-IN" sz="2200">
                          <a:solidFill>
                            <a:srgbClr val="333333"/>
                          </a:solidFill>
                          <a:effectLst/>
                          <a:latin typeface="inter-regular"/>
                        </a:rPr>
                        <a:t>Perryride</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L-16</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1300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80236203"/>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56041" y="6092467"/>
            <a:ext cx="4457700" cy="485775"/>
          </a:xfrm>
          <a:prstGeom prst="rect">
            <a:avLst/>
          </a:prstGeom>
        </p:spPr>
      </p:pic>
    </p:spTree>
    <p:extLst>
      <p:ext uri="{BB962C8B-B14F-4D97-AF65-F5344CB8AC3E}">
        <p14:creationId xmlns:p14="http://schemas.microsoft.com/office/powerpoint/2010/main" val="684860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C963A3F-2C40-C531-05A5-F57EF7A0585A}"/>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AA31CA8B-FC75-4293-B026-69949B2368E5}"/>
              </a:ext>
            </a:extLst>
          </p:cNvPr>
          <p:cNvSpPr>
            <a:spLocks noChangeArrowheads="1"/>
          </p:cNvSpPr>
          <p:nvPr/>
        </p:nvSpPr>
        <p:spPr bwMode="auto">
          <a:xfrm>
            <a:off x="4474462" y="1215956"/>
            <a:ext cx="7074409" cy="87801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σ BRANCH_NAME="</a:t>
            </a:r>
            <a:r>
              <a:rPr kumimoji="0" lang="en-US" altLang="en-US" sz="2200" b="0" i="0" u="none" strike="noStrike" cap="none" normalizeH="0" baseline="0" dirty="0" err="1">
                <a:ln>
                  <a:noFill/>
                </a:ln>
                <a:solidFill>
                  <a:srgbClr val="FFFFFF"/>
                </a:solidFill>
                <a:effectLst/>
                <a:latin typeface="+mn-lt"/>
              </a:rPr>
              <a:t>perryride</a:t>
            </a:r>
            <a:r>
              <a:rPr kumimoji="0" lang="en-US" altLang="en-US" sz="2200" b="0" i="0" u="none" strike="noStrike" cap="none" normalizeH="0" baseline="0" dirty="0">
                <a:ln>
                  <a:noFill/>
                </a:ln>
                <a:solidFill>
                  <a:srgbClr val="FFFFFF"/>
                </a:solidFill>
                <a:effectLst/>
                <a:latin typeface="+mn-lt"/>
              </a:rPr>
              <a:t>" (LOAN)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924BDFA5-2103-C170-F718-2DEDFA71EB4C}"/>
              </a:ext>
            </a:extLst>
          </p:cNvPr>
          <p:cNvGraphicFramePr>
            <a:graphicFrameLocks noGrp="1"/>
          </p:cNvGraphicFramePr>
          <p:nvPr>
            <p:ph idx="1"/>
            <p:extLst>
              <p:ext uri="{D42A27DB-BD31-4B8C-83A1-F6EECF244321}">
                <p14:modId xmlns:p14="http://schemas.microsoft.com/office/powerpoint/2010/main" val="3858646584"/>
              </p:ext>
            </p:extLst>
          </p:nvPr>
        </p:nvGraphicFramePr>
        <p:xfrm>
          <a:off x="1737085" y="3364920"/>
          <a:ext cx="8705640" cy="2492248"/>
        </p:xfrm>
        <a:graphic>
          <a:graphicData uri="http://schemas.openxmlformats.org/drawingml/2006/table">
            <a:tbl>
              <a:tblPr firstRow="1" bandRow="1"/>
              <a:tblGrid>
                <a:gridCol w="3755602">
                  <a:extLst>
                    <a:ext uri="{9D8B030D-6E8A-4147-A177-3AD203B41FA5}">
                      <a16:colId xmlns:a16="http://schemas.microsoft.com/office/drawing/2014/main" val="3505859386"/>
                    </a:ext>
                  </a:extLst>
                </a:gridCol>
                <a:gridCol w="2544869">
                  <a:extLst>
                    <a:ext uri="{9D8B030D-6E8A-4147-A177-3AD203B41FA5}">
                      <a16:colId xmlns:a16="http://schemas.microsoft.com/office/drawing/2014/main" val="1180884358"/>
                    </a:ext>
                  </a:extLst>
                </a:gridCol>
                <a:gridCol w="2405169">
                  <a:extLst>
                    <a:ext uri="{9D8B030D-6E8A-4147-A177-3AD203B41FA5}">
                      <a16:colId xmlns:a16="http://schemas.microsoft.com/office/drawing/2014/main" val="3884920058"/>
                    </a:ext>
                  </a:extLst>
                </a:gridCol>
              </a:tblGrid>
              <a:tr h="905256">
                <a:tc>
                  <a:txBody>
                    <a:bodyPr/>
                    <a:lstStyle/>
                    <a:p>
                      <a:pPr algn="l" fontAlgn="t"/>
                      <a:r>
                        <a:rPr lang="en-IN" sz="3300">
                          <a:solidFill>
                            <a:srgbClr val="000000"/>
                          </a:solidFill>
                          <a:effectLst/>
                          <a:latin typeface="times new roman" panose="02020603050405020304" pitchFamily="18" charset="0"/>
                        </a:rPr>
                        <a:t>BRANCH_NAME</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LOAN_NO</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AMOUNT</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641480478"/>
                  </a:ext>
                </a:extLst>
              </a:tr>
              <a:tr h="793496">
                <a:tc>
                  <a:txBody>
                    <a:bodyPr/>
                    <a:lstStyle/>
                    <a:p>
                      <a:pPr algn="just" fontAlgn="t"/>
                      <a:r>
                        <a:rPr lang="en-IN" sz="3300">
                          <a:solidFill>
                            <a:srgbClr val="333333"/>
                          </a:solidFill>
                          <a:effectLst/>
                          <a:latin typeface="inter-regular"/>
                        </a:rPr>
                        <a:t>Perryride</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L-15</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1500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59439028"/>
                  </a:ext>
                </a:extLst>
              </a:tr>
              <a:tr h="793496">
                <a:tc>
                  <a:txBody>
                    <a:bodyPr/>
                    <a:lstStyle/>
                    <a:p>
                      <a:pPr algn="just" fontAlgn="t"/>
                      <a:r>
                        <a:rPr lang="en-IN" sz="3300">
                          <a:solidFill>
                            <a:srgbClr val="333333"/>
                          </a:solidFill>
                          <a:effectLst/>
                          <a:latin typeface="inter-regular"/>
                        </a:rPr>
                        <a:t>Perryride</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L-16</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1300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29188149"/>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091171" y="6175977"/>
            <a:ext cx="4457700" cy="485775"/>
          </a:xfrm>
          <a:prstGeom prst="rect">
            <a:avLst/>
          </a:prstGeom>
        </p:spPr>
      </p:pic>
    </p:spTree>
    <p:extLst>
      <p:ext uri="{BB962C8B-B14F-4D97-AF65-F5344CB8AC3E}">
        <p14:creationId xmlns:p14="http://schemas.microsoft.com/office/powerpoint/2010/main" val="3420927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2C88A3-1CBF-696E-F819-556F0C4E5289}"/>
              </a:ext>
            </a:extLst>
          </p:cNvPr>
          <p:cNvSpPr>
            <a:spLocks noGrp="1"/>
          </p:cNvSpPr>
          <p:nvPr>
            <p:ph type="title"/>
          </p:nvPr>
        </p:nvSpPr>
        <p:spPr>
          <a:xfrm>
            <a:off x="838200" y="673770"/>
            <a:ext cx="3220329" cy="2027227"/>
          </a:xfrm>
        </p:spPr>
        <p:txBody>
          <a:bodyPr anchor="t">
            <a:normAutofit/>
          </a:bodyPr>
          <a:lstStyle/>
          <a:p>
            <a:r>
              <a:rPr lang="en-IN" sz="5400" b="0" i="0">
                <a:solidFill>
                  <a:srgbClr val="FFFFFF"/>
                </a:solidFill>
                <a:effectLst/>
                <a:latin typeface="erdana"/>
              </a:rPr>
              <a:t>2. Project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EC471C7F-C287-6975-7447-C1898F198624}"/>
              </a:ext>
            </a:extLst>
          </p:cNvPr>
          <p:cNvGraphicFramePr>
            <a:graphicFrameLocks noGrp="1"/>
          </p:cNvGraphicFramePr>
          <p:nvPr>
            <p:ph idx="1"/>
            <p:extLst>
              <p:ext uri="{D42A27DB-BD31-4B8C-83A1-F6EECF244321}">
                <p14:modId xmlns:p14="http://schemas.microsoft.com/office/powerpoint/2010/main" val="3729313434"/>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221748" y="6053137"/>
            <a:ext cx="4457700" cy="485775"/>
          </a:xfrm>
          <a:prstGeom prst="rect">
            <a:avLst/>
          </a:prstGeom>
        </p:spPr>
      </p:pic>
    </p:spTree>
    <p:extLst>
      <p:ext uri="{BB962C8B-B14F-4D97-AF65-F5344CB8AC3E}">
        <p14:creationId xmlns:p14="http://schemas.microsoft.com/office/powerpoint/2010/main" val="4155069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628C4ED-C36D-D8DA-1C7D-A39494ED5204}"/>
              </a:ext>
            </a:extLst>
          </p:cNvPr>
          <p:cNvSpPr>
            <a:spLocks noGrp="1"/>
          </p:cNvSpPr>
          <p:nvPr>
            <p:ph type="title"/>
          </p:nvPr>
        </p:nvSpPr>
        <p:spPr>
          <a:xfrm>
            <a:off x="630936" y="630936"/>
            <a:ext cx="3599688" cy="1463040"/>
          </a:xfrm>
        </p:spPr>
        <p:txBody>
          <a:bodyPr anchor="ctr">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3000" b="1" i="0" u="none" strike="noStrike" cap="none" normalizeH="0" baseline="0">
                <a:ln>
                  <a:noFill/>
                </a:ln>
                <a:solidFill>
                  <a:srgbClr val="FFFFFF"/>
                </a:solidFill>
                <a:effectLst/>
                <a:latin typeface="inter-bold"/>
              </a:rPr>
              <a:t>Example: CUSTOMER RELATION</a:t>
            </a:r>
            <a:endParaRPr kumimoji="0" lang="en-US" altLang="en-US" sz="3000" b="0" i="0" u="none" strike="noStrike" cap="none" normalizeH="0" baseline="0">
              <a:ln>
                <a:noFill/>
              </a:ln>
              <a:solidFill>
                <a:srgbClr val="FFFFFF"/>
              </a:solidFill>
              <a:effectLst/>
              <a:latin typeface="Arial" panose="020B0604020202020204" pitchFamily="34" charset="0"/>
            </a:endParaRPr>
          </a:p>
        </p:txBody>
      </p:sp>
      <p:sp>
        <p:nvSpPr>
          <p:cNvPr id="17"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ontent Placeholder 3">
            <a:extLst>
              <a:ext uri="{FF2B5EF4-FFF2-40B4-BE49-F238E27FC236}">
                <a16:creationId xmlns:a16="http://schemas.microsoft.com/office/drawing/2014/main" id="{BB4172BC-F62B-F300-931D-AC633BD590A3}"/>
              </a:ext>
            </a:extLst>
          </p:cNvPr>
          <p:cNvGraphicFramePr>
            <a:graphicFrameLocks/>
          </p:cNvGraphicFramePr>
          <p:nvPr/>
        </p:nvGraphicFramePr>
        <p:xfrm>
          <a:off x="1672802" y="2971800"/>
          <a:ext cx="8834205" cy="3278491"/>
        </p:xfrm>
        <a:graphic>
          <a:graphicData uri="http://schemas.openxmlformats.org/drawingml/2006/table">
            <a:tbl>
              <a:tblPr firstRow="1" bandRow="1"/>
              <a:tblGrid>
                <a:gridCol w="2779073">
                  <a:extLst>
                    <a:ext uri="{9D8B030D-6E8A-4147-A177-3AD203B41FA5}">
                      <a16:colId xmlns:a16="http://schemas.microsoft.com/office/drawing/2014/main" val="2794748803"/>
                    </a:ext>
                  </a:extLst>
                </a:gridCol>
                <a:gridCol w="3134877">
                  <a:extLst>
                    <a:ext uri="{9D8B030D-6E8A-4147-A177-3AD203B41FA5}">
                      <a16:colId xmlns:a16="http://schemas.microsoft.com/office/drawing/2014/main" val="2270372199"/>
                    </a:ext>
                  </a:extLst>
                </a:gridCol>
                <a:gridCol w="2920255">
                  <a:extLst>
                    <a:ext uri="{9D8B030D-6E8A-4147-A177-3AD203B41FA5}">
                      <a16:colId xmlns:a16="http://schemas.microsoft.com/office/drawing/2014/main" val="3788029337"/>
                    </a:ext>
                  </a:extLst>
                </a:gridCol>
              </a:tblGrid>
              <a:tr h="523783">
                <a:tc>
                  <a:txBody>
                    <a:bodyPr/>
                    <a:lstStyle/>
                    <a:p>
                      <a:pPr algn="l" fontAlgn="t"/>
                      <a:r>
                        <a:rPr lang="en-IN" sz="1900">
                          <a:solidFill>
                            <a:srgbClr val="000000"/>
                          </a:solidFill>
                          <a:effectLst/>
                          <a:latin typeface="times new roman" panose="02020603050405020304" pitchFamily="18" charset="0"/>
                        </a:rPr>
                        <a:t>NAME</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STREET</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CITY</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882015913"/>
                  </a:ext>
                </a:extLst>
              </a:tr>
              <a:tr h="459118">
                <a:tc>
                  <a:txBody>
                    <a:bodyPr/>
                    <a:lstStyle/>
                    <a:p>
                      <a:pPr algn="just" fontAlgn="t"/>
                      <a:r>
                        <a:rPr lang="en-IN" sz="1900">
                          <a:solidFill>
                            <a:srgbClr val="333333"/>
                          </a:solidFill>
                          <a:effectLst/>
                          <a:latin typeface="inter-regular"/>
                        </a:rPr>
                        <a:t>Jones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Main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724026417"/>
                  </a:ext>
                </a:extLst>
              </a:tr>
              <a:tr h="459118">
                <a:tc>
                  <a:txBody>
                    <a:bodyPr/>
                    <a:lstStyle/>
                    <a:p>
                      <a:pPr algn="just" fontAlgn="t"/>
                      <a:r>
                        <a:rPr lang="en-IN" sz="1900">
                          <a:solidFill>
                            <a:srgbClr val="333333"/>
                          </a:solidFill>
                          <a:effectLst/>
                          <a:latin typeface="inter-regular"/>
                        </a:rPr>
                        <a:t>Smith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North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69305577"/>
                  </a:ext>
                </a:extLst>
              </a:tr>
              <a:tr h="459118">
                <a:tc>
                  <a:txBody>
                    <a:bodyPr/>
                    <a:lstStyle/>
                    <a:p>
                      <a:pPr algn="just" fontAlgn="t"/>
                      <a:r>
                        <a:rPr lang="en-IN" sz="1900">
                          <a:solidFill>
                            <a:srgbClr val="333333"/>
                          </a:solidFill>
                          <a:effectLst/>
                          <a:latin typeface="inter-regular"/>
                        </a:rPr>
                        <a:t>Hays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Main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10597205"/>
                  </a:ext>
                </a:extLst>
              </a:tr>
              <a:tr h="459118">
                <a:tc>
                  <a:txBody>
                    <a:bodyPr/>
                    <a:lstStyle/>
                    <a:p>
                      <a:pPr algn="just" fontAlgn="t"/>
                      <a:r>
                        <a:rPr lang="en-IN" sz="1900">
                          <a:solidFill>
                            <a:srgbClr val="333333"/>
                          </a:solidFill>
                          <a:effectLst/>
                          <a:latin typeface="inter-regular"/>
                        </a:rPr>
                        <a:t>Curry</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North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0209474"/>
                  </a:ext>
                </a:extLst>
              </a:tr>
              <a:tr h="459118">
                <a:tc>
                  <a:txBody>
                    <a:bodyPr/>
                    <a:lstStyle/>
                    <a:p>
                      <a:pPr algn="just" fontAlgn="t"/>
                      <a:r>
                        <a:rPr lang="en-IN" sz="1900">
                          <a:solidFill>
                            <a:srgbClr val="333333"/>
                          </a:solidFill>
                          <a:effectLst/>
                          <a:latin typeface="inter-regular"/>
                        </a:rPr>
                        <a:t>Johnson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Alma</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356478500"/>
                  </a:ext>
                </a:extLst>
              </a:tr>
              <a:tr h="459118">
                <a:tc>
                  <a:txBody>
                    <a:bodyPr/>
                    <a:lstStyle/>
                    <a:p>
                      <a:pPr algn="just" fontAlgn="t"/>
                      <a:r>
                        <a:rPr lang="en-IN" sz="1900">
                          <a:solidFill>
                            <a:srgbClr val="333333"/>
                          </a:solidFill>
                          <a:effectLst/>
                          <a:latin typeface="inter-regular"/>
                        </a:rPr>
                        <a:t>Brooks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Senator</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30877243"/>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59279" y="6344259"/>
            <a:ext cx="4457700" cy="485775"/>
          </a:xfrm>
          <a:prstGeom prst="rect">
            <a:avLst/>
          </a:prstGeom>
        </p:spPr>
      </p:pic>
    </p:spTree>
    <p:extLst>
      <p:ext uri="{BB962C8B-B14F-4D97-AF65-F5344CB8AC3E}">
        <p14:creationId xmlns:p14="http://schemas.microsoft.com/office/powerpoint/2010/main" val="2306591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D6FA548-3F98-FCF9-1A75-3CC8D3B80E26}"/>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A68AA582-566B-0130-F98F-7F4AE22D0403}"/>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 NAME, CITY (CUSTOMER)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3FDEC231-3302-5B75-0E92-F039D52749E4}"/>
              </a:ext>
            </a:extLst>
          </p:cNvPr>
          <p:cNvGraphicFramePr>
            <a:graphicFrameLocks noGrp="1"/>
          </p:cNvGraphicFramePr>
          <p:nvPr>
            <p:ph idx="1"/>
            <p:extLst>
              <p:ext uri="{D42A27DB-BD31-4B8C-83A1-F6EECF244321}">
                <p14:modId xmlns:p14="http://schemas.microsoft.com/office/powerpoint/2010/main" val="3074154243"/>
              </p:ext>
            </p:extLst>
          </p:nvPr>
        </p:nvGraphicFramePr>
        <p:xfrm>
          <a:off x="2919808" y="2971800"/>
          <a:ext cx="6340193" cy="3278491"/>
        </p:xfrm>
        <a:graphic>
          <a:graphicData uri="http://schemas.openxmlformats.org/drawingml/2006/table">
            <a:tbl>
              <a:tblPr firstRow="1" bandRow="1"/>
              <a:tblGrid>
                <a:gridCol w="3090988">
                  <a:extLst>
                    <a:ext uri="{9D8B030D-6E8A-4147-A177-3AD203B41FA5}">
                      <a16:colId xmlns:a16="http://schemas.microsoft.com/office/drawing/2014/main" val="2357807653"/>
                    </a:ext>
                  </a:extLst>
                </a:gridCol>
                <a:gridCol w="3249205">
                  <a:extLst>
                    <a:ext uri="{9D8B030D-6E8A-4147-A177-3AD203B41FA5}">
                      <a16:colId xmlns:a16="http://schemas.microsoft.com/office/drawing/2014/main" val="1832018817"/>
                    </a:ext>
                  </a:extLst>
                </a:gridCol>
              </a:tblGrid>
              <a:tr h="523783">
                <a:tc>
                  <a:txBody>
                    <a:bodyPr/>
                    <a:lstStyle/>
                    <a:p>
                      <a:pPr algn="l" fontAlgn="t"/>
                      <a:r>
                        <a:rPr lang="en-IN" sz="1900">
                          <a:solidFill>
                            <a:srgbClr val="000000"/>
                          </a:solidFill>
                          <a:effectLst/>
                          <a:latin typeface="times new roman" panose="02020603050405020304" pitchFamily="18" charset="0"/>
                        </a:rPr>
                        <a:t>NAME</a:t>
                      </a:r>
                    </a:p>
                  </a:txBody>
                  <a:tcPr marL="96997" marR="96997" marT="96997" marB="96997">
                    <a:lnL w="7620" cap="flat" cmpd="sng" algn="ctr">
                      <a:solidFill>
                        <a:srgbClr val="90998A"/>
                      </a:solidFill>
                      <a:prstDash val="solid"/>
                      <a:round/>
                      <a:headEnd type="none" w="med" len="med"/>
                      <a:tailEnd type="none" w="med" len="med"/>
                    </a:lnL>
                    <a:lnR w="7620" cap="flat" cmpd="sng" algn="ctr">
                      <a:solidFill>
                        <a:srgbClr val="90998A"/>
                      </a:solidFill>
                      <a:prstDash val="solid"/>
                      <a:round/>
                      <a:headEnd type="none" w="med" len="med"/>
                      <a:tailEnd type="none" w="med" len="med"/>
                    </a:lnR>
                    <a:lnT w="7620" cap="flat" cmpd="sng" algn="ctr">
                      <a:solidFill>
                        <a:srgbClr val="90998A"/>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CITY</a:t>
                      </a:r>
                    </a:p>
                  </a:txBody>
                  <a:tcPr marL="96997" marR="96997" marT="96997" marB="96997">
                    <a:lnL w="7620" cap="flat" cmpd="sng" algn="ctr">
                      <a:solidFill>
                        <a:srgbClr val="90998A"/>
                      </a:solidFill>
                      <a:prstDash val="solid"/>
                      <a:round/>
                      <a:headEnd type="none" w="med" len="med"/>
                      <a:tailEnd type="none" w="med" len="med"/>
                    </a:lnL>
                    <a:lnR w="7620" cap="flat" cmpd="sng" algn="ctr">
                      <a:solidFill>
                        <a:srgbClr val="90998A"/>
                      </a:solidFill>
                      <a:prstDash val="solid"/>
                      <a:round/>
                      <a:headEnd type="none" w="med" len="med"/>
                      <a:tailEnd type="none" w="med" len="med"/>
                    </a:lnR>
                    <a:lnT w="7620" cap="flat" cmpd="sng" algn="ctr">
                      <a:solidFill>
                        <a:srgbClr val="90998A"/>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098396305"/>
                  </a:ext>
                </a:extLst>
              </a:tr>
              <a:tr h="459118">
                <a:tc>
                  <a:txBody>
                    <a:bodyPr/>
                    <a:lstStyle/>
                    <a:p>
                      <a:pPr algn="just" fontAlgn="t"/>
                      <a:r>
                        <a:rPr lang="en-IN" sz="1900">
                          <a:solidFill>
                            <a:srgbClr val="333333"/>
                          </a:solidFill>
                          <a:effectLst/>
                          <a:latin typeface="inter-regular"/>
                        </a:rPr>
                        <a:t>Jones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9977647"/>
                  </a:ext>
                </a:extLst>
              </a:tr>
              <a:tr h="459118">
                <a:tc>
                  <a:txBody>
                    <a:bodyPr/>
                    <a:lstStyle/>
                    <a:p>
                      <a:pPr algn="just" fontAlgn="t"/>
                      <a:r>
                        <a:rPr lang="en-IN" sz="1900">
                          <a:solidFill>
                            <a:srgbClr val="333333"/>
                          </a:solidFill>
                          <a:effectLst/>
                          <a:latin typeface="inter-regular"/>
                        </a:rPr>
                        <a:t>Smith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dirty="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850249904"/>
                  </a:ext>
                </a:extLst>
              </a:tr>
              <a:tr h="459118">
                <a:tc>
                  <a:txBody>
                    <a:bodyPr/>
                    <a:lstStyle/>
                    <a:p>
                      <a:pPr algn="just" fontAlgn="t"/>
                      <a:r>
                        <a:rPr lang="en-IN" sz="1900">
                          <a:solidFill>
                            <a:srgbClr val="333333"/>
                          </a:solidFill>
                          <a:effectLst/>
                          <a:latin typeface="inter-regular"/>
                        </a:rPr>
                        <a:t>Hays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83407358"/>
                  </a:ext>
                </a:extLst>
              </a:tr>
              <a:tr h="459118">
                <a:tc>
                  <a:txBody>
                    <a:bodyPr/>
                    <a:lstStyle/>
                    <a:p>
                      <a:pPr algn="just" fontAlgn="t"/>
                      <a:r>
                        <a:rPr lang="en-IN" sz="1900">
                          <a:solidFill>
                            <a:srgbClr val="333333"/>
                          </a:solidFill>
                          <a:effectLst/>
                          <a:latin typeface="inter-regular"/>
                        </a:rPr>
                        <a:t>Curry</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279313587"/>
                  </a:ext>
                </a:extLst>
              </a:tr>
              <a:tr h="459118">
                <a:tc>
                  <a:txBody>
                    <a:bodyPr/>
                    <a:lstStyle/>
                    <a:p>
                      <a:pPr algn="just" fontAlgn="t"/>
                      <a:r>
                        <a:rPr lang="en-IN" sz="1900">
                          <a:solidFill>
                            <a:srgbClr val="333333"/>
                          </a:solidFill>
                          <a:effectLst/>
                          <a:latin typeface="inter-regular"/>
                        </a:rPr>
                        <a:t>Johnson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99918907"/>
                  </a:ext>
                </a:extLst>
              </a:tr>
              <a:tr h="459118">
                <a:tc>
                  <a:txBody>
                    <a:bodyPr/>
                    <a:lstStyle/>
                    <a:p>
                      <a:pPr algn="just" fontAlgn="t"/>
                      <a:r>
                        <a:rPr lang="en-IN" sz="1900">
                          <a:solidFill>
                            <a:srgbClr val="333333"/>
                          </a:solidFill>
                          <a:effectLst/>
                          <a:latin typeface="inter-regular"/>
                        </a:rPr>
                        <a:t>Brooks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dirty="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76887495"/>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88776" y="6311258"/>
            <a:ext cx="4457700" cy="485775"/>
          </a:xfrm>
          <a:prstGeom prst="rect">
            <a:avLst/>
          </a:prstGeom>
        </p:spPr>
      </p:pic>
    </p:spTree>
    <p:extLst>
      <p:ext uri="{BB962C8B-B14F-4D97-AF65-F5344CB8AC3E}">
        <p14:creationId xmlns:p14="http://schemas.microsoft.com/office/powerpoint/2010/main" val="25030901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27F2F73-5E92-A1BE-772B-81C329875BB3}"/>
              </a:ext>
            </a:extLst>
          </p:cNvPr>
          <p:cNvSpPr>
            <a:spLocks noGrp="1"/>
          </p:cNvSpPr>
          <p:nvPr>
            <p:ph type="title"/>
          </p:nvPr>
        </p:nvSpPr>
        <p:spPr>
          <a:xfrm>
            <a:off x="838200" y="673770"/>
            <a:ext cx="3220329" cy="2027227"/>
          </a:xfrm>
        </p:spPr>
        <p:txBody>
          <a:bodyPr anchor="t">
            <a:normAutofit/>
          </a:bodyPr>
          <a:lstStyle/>
          <a:p>
            <a:r>
              <a:rPr lang="en-IN" sz="5400" b="0" i="0">
                <a:solidFill>
                  <a:srgbClr val="FFFFFF"/>
                </a:solidFill>
                <a:effectLst/>
                <a:latin typeface="erdana"/>
              </a:rPr>
              <a:t>3. Union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B29313AE-2BE2-2C1E-1B8F-1CFFF7B64BD4}"/>
              </a:ext>
            </a:extLst>
          </p:cNvPr>
          <p:cNvGraphicFramePr>
            <a:graphicFrameLocks noGrp="1"/>
          </p:cNvGraphicFramePr>
          <p:nvPr>
            <p:ph idx="1"/>
            <p:extLst>
              <p:ext uri="{D42A27DB-BD31-4B8C-83A1-F6EECF244321}">
                <p14:modId xmlns:p14="http://schemas.microsoft.com/office/powerpoint/2010/main" val="81498400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313676" y="6138709"/>
            <a:ext cx="4457700" cy="485775"/>
          </a:xfrm>
          <a:prstGeom prst="rect">
            <a:avLst/>
          </a:prstGeom>
        </p:spPr>
      </p:pic>
    </p:spTree>
    <p:extLst>
      <p:ext uri="{BB962C8B-B14F-4D97-AF65-F5344CB8AC3E}">
        <p14:creationId xmlns:p14="http://schemas.microsoft.com/office/powerpoint/2010/main" val="39560055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c 13">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0E52DF2-983B-08FB-7B72-5193D9195C00}"/>
              </a:ext>
            </a:extLst>
          </p:cNvPr>
          <p:cNvSpPr>
            <a:spLocks noGrp="1"/>
          </p:cNvSpPr>
          <p:nvPr>
            <p:ph type="title"/>
          </p:nvPr>
        </p:nvSpPr>
        <p:spPr>
          <a:xfrm>
            <a:off x="838200" y="643467"/>
            <a:ext cx="2951205" cy="5571066"/>
          </a:xfrm>
        </p:spPr>
        <p:txBody>
          <a:bodyPr>
            <a:normAutofit/>
          </a:bodyPr>
          <a:lstStyle/>
          <a:p>
            <a:pPr marL="0" marR="0" lvl="0" indent="0" defTabSz="914400" rtl="0" eaLnBrk="0" fontAlgn="base" latinLnBrk="0" hangingPunct="0">
              <a:spcBef>
                <a:spcPct val="0"/>
              </a:spcBef>
              <a:spcAft>
                <a:spcPct val="0"/>
              </a:spcAft>
              <a:buClrTx/>
              <a:buSzTx/>
              <a:buFontTx/>
              <a:buNone/>
              <a:tabLst/>
            </a:pPr>
            <a:r>
              <a:rPr kumimoji="0" lang="en-US" altLang="en-US" b="0" i="0" u="none" strike="noStrike" cap="none" normalizeH="0" baseline="0">
                <a:ln>
                  <a:noFill/>
                </a:ln>
                <a:solidFill>
                  <a:srgbClr val="FFFFFF"/>
                </a:solidFill>
                <a:effectLst/>
                <a:latin typeface="erdana"/>
              </a:rPr>
              <a:t>Example:</a:t>
            </a:r>
          </a:p>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solidFill>
                  <a:srgbClr val="FFFFFF"/>
                </a:solidFill>
                <a:effectLst/>
                <a:latin typeface="inter-bold"/>
              </a:rPr>
              <a:t>DEPOSITOR RELATION</a:t>
            </a:r>
            <a:endParaRPr kumimoji="0" lang="en-US" altLang="en-US" b="0" i="0" u="none" strike="noStrike" cap="none" normalizeH="0" baseline="0">
              <a:ln>
                <a:noFill/>
              </a:ln>
              <a:solidFill>
                <a:srgbClr val="FFFFFF"/>
              </a:solidFill>
              <a:effectLst/>
              <a:latin typeface="Arial" panose="020B0604020202020204" pitchFamily="34" charset="0"/>
            </a:endParaRPr>
          </a:p>
        </p:txBody>
      </p:sp>
      <p:graphicFrame>
        <p:nvGraphicFramePr>
          <p:cNvPr id="4" name="Content Placeholder 3">
            <a:extLst>
              <a:ext uri="{FF2B5EF4-FFF2-40B4-BE49-F238E27FC236}">
                <a16:creationId xmlns:a16="http://schemas.microsoft.com/office/drawing/2014/main" id="{FAE4A0D9-E35C-8664-0592-33588948A6A7}"/>
              </a:ext>
            </a:extLst>
          </p:cNvPr>
          <p:cNvGraphicFramePr>
            <a:graphicFrameLocks noGrp="1"/>
          </p:cNvGraphicFramePr>
          <p:nvPr>
            <p:ph idx="1"/>
            <p:extLst>
              <p:ext uri="{D42A27DB-BD31-4B8C-83A1-F6EECF244321}">
                <p14:modId xmlns:p14="http://schemas.microsoft.com/office/powerpoint/2010/main" val="2638116218"/>
              </p:ext>
            </p:extLst>
          </p:nvPr>
        </p:nvGraphicFramePr>
        <p:xfrm>
          <a:off x="5237018" y="789063"/>
          <a:ext cx="6303730" cy="5290100"/>
        </p:xfrm>
        <a:graphic>
          <a:graphicData uri="http://schemas.openxmlformats.org/drawingml/2006/table">
            <a:tbl>
              <a:tblPr firstRow="1" bandRow="1"/>
              <a:tblGrid>
                <a:gridCol w="3514148">
                  <a:extLst>
                    <a:ext uri="{9D8B030D-6E8A-4147-A177-3AD203B41FA5}">
                      <a16:colId xmlns:a16="http://schemas.microsoft.com/office/drawing/2014/main" val="3400383622"/>
                    </a:ext>
                  </a:extLst>
                </a:gridCol>
                <a:gridCol w="2789582">
                  <a:extLst>
                    <a:ext uri="{9D8B030D-6E8A-4147-A177-3AD203B41FA5}">
                      <a16:colId xmlns:a16="http://schemas.microsoft.com/office/drawing/2014/main" val="682253776"/>
                    </a:ext>
                  </a:extLst>
                </a:gridCol>
              </a:tblGrid>
              <a:tr h="741346">
                <a:tc>
                  <a:txBody>
                    <a:bodyPr/>
                    <a:lstStyle/>
                    <a:p>
                      <a:pPr algn="l" fontAlgn="t"/>
                      <a:r>
                        <a:rPr lang="en-IN" sz="2700">
                          <a:solidFill>
                            <a:srgbClr val="000000"/>
                          </a:solidFill>
                          <a:effectLst/>
                          <a:latin typeface="times new roman" panose="02020603050405020304" pitchFamily="18" charset="0"/>
                        </a:rPr>
                        <a:t>CUSTOMER_NAME</a:t>
                      </a:r>
                    </a:p>
                  </a:txBody>
                  <a:tcPr marL="137286" marR="137286" marT="137286" marB="137286">
                    <a:lnL w="7620" cap="flat" cmpd="sng" algn="ctr">
                      <a:solidFill>
                        <a:srgbClr val="002F0D"/>
                      </a:solidFill>
                      <a:prstDash val="solid"/>
                      <a:round/>
                      <a:headEnd type="none" w="med" len="med"/>
                      <a:tailEnd type="none" w="med" len="med"/>
                    </a:lnL>
                    <a:lnR w="7620" cap="flat" cmpd="sng" algn="ctr">
                      <a:solidFill>
                        <a:srgbClr val="002F0D"/>
                      </a:solidFill>
                      <a:prstDash val="solid"/>
                      <a:round/>
                      <a:headEnd type="none" w="med" len="med"/>
                      <a:tailEnd type="none" w="med" len="med"/>
                    </a:lnR>
                    <a:lnT w="7620" cap="flat" cmpd="sng" algn="ctr">
                      <a:solidFill>
                        <a:srgbClr val="002F0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700">
                          <a:solidFill>
                            <a:srgbClr val="000000"/>
                          </a:solidFill>
                          <a:effectLst/>
                          <a:latin typeface="times new roman" panose="02020603050405020304" pitchFamily="18" charset="0"/>
                        </a:rPr>
                        <a:t>ACCOUNT_NO</a:t>
                      </a:r>
                    </a:p>
                  </a:txBody>
                  <a:tcPr marL="137286" marR="137286" marT="137286" marB="137286">
                    <a:lnL w="7620" cap="flat" cmpd="sng" algn="ctr">
                      <a:solidFill>
                        <a:srgbClr val="002F0D"/>
                      </a:solidFill>
                      <a:prstDash val="solid"/>
                      <a:round/>
                      <a:headEnd type="none" w="med" len="med"/>
                      <a:tailEnd type="none" w="med" len="med"/>
                    </a:lnL>
                    <a:lnR w="7620" cap="flat" cmpd="sng" algn="ctr">
                      <a:solidFill>
                        <a:srgbClr val="002F0D"/>
                      </a:solidFill>
                      <a:prstDash val="solid"/>
                      <a:round/>
                      <a:headEnd type="none" w="med" len="med"/>
                      <a:tailEnd type="none" w="med" len="med"/>
                    </a:lnR>
                    <a:lnT w="7620" cap="flat" cmpd="sng" algn="ctr">
                      <a:solidFill>
                        <a:srgbClr val="002F0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81281427"/>
                  </a:ext>
                </a:extLst>
              </a:tr>
              <a:tr h="649822">
                <a:tc>
                  <a:txBody>
                    <a:bodyPr/>
                    <a:lstStyle/>
                    <a:p>
                      <a:pPr algn="just" fontAlgn="t"/>
                      <a:r>
                        <a:rPr lang="en-IN" sz="2700">
                          <a:solidFill>
                            <a:srgbClr val="333333"/>
                          </a:solidFill>
                          <a:effectLst/>
                          <a:latin typeface="inter-regular"/>
                        </a:rPr>
                        <a:t>Johnson</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A-101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6748655"/>
                  </a:ext>
                </a:extLst>
              </a:tr>
              <a:tr h="649822">
                <a:tc>
                  <a:txBody>
                    <a:bodyPr/>
                    <a:lstStyle/>
                    <a:p>
                      <a:pPr algn="just" fontAlgn="t"/>
                      <a:r>
                        <a:rPr lang="en-IN" sz="2700">
                          <a:solidFill>
                            <a:srgbClr val="333333"/>
                          </a:solidFill>
                          <a:effectLst/>
                          <a:latin typeface="inter-regular"/>
                        </a:rPr>
                        <a:t>Smith</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A-121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147884576"/>
                  </a:ext>
                </a:extLst>
              </a:tr>
              <a:tr h="649822">
                <a:tc>
                  <a:txBody>
                    <a:bodyPr/>
                    <a:lstStyle/>
                    <a:p>
                      <a:pPr algn="just" fontAlgn="t"/>
                      <a:r>
                        <a:rPr lang="en-IN" sz="2700">
                          <a:solidFill>
                            <a:srgbClr val="333333"/>
                          </a:solidFill>
                          <a:effectLst/>
                          <a:latin typeface="inter-regular"/>
                        </a:rPr>
                        <a:t>Mayes</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A-321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81675352"/>
                  </a:ext>
                </a:extLst>
              </a:tr>
              <a:tr h="649822">
                <a:tc>
                  <a:txBody>
                    <a:bodyPr/>
                    <a:lstStyle/>
                    <a:p>
                      <a:pPr algn="just" fontAlgn="t"/>
                      <a:r>
                        <a:rPr lang="en-IN" sz="2700">
                          <a:solidFill>
                            <a:srgbClr val="333333"/>
                          </a:solidFill>
                          <a:effectLst/>
                          <a:latin typeface="inter-regular"/>
                        </a:rPr>
                        <a:t>Turner</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A-176</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520886622"/>
                  </a:ext>
                </a:extLst>
              </a:tr>
              <a:tr h="649822">
                <a:tc>
                  <a:txBody>
                    <a:bodyPr/>
                    <a:lstStyle/>
                    <a:p>
                      <a:pPr algn="just" fontAlgn="t"/>
                      <a:r>
                        <a:rPr lang="en-IN" sz="2700">
                          <a:solidFill>
                            <a:srgbClr val="333333"/>
                          </a:solidFill>
                          <a:effectLst/>
                          <a:latin typeface="inter-regular"/>
                        </a:rPr>
                        <a:t>Johnson</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A-273</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852211762"/>
                  </a:ext>
                </a:extLst>
              </a:tr>
              <a:tr h="649822">
                <a:tc>
                  <a:txBody>
                    <a:bodyPr/>
                    <a:lstStyle/>
                    <a:p>
                      <a:pPr algn="just" fontAlgn="t"/>
                      <a:r>
                        <a:rPr lang="en-IN" sz="2700">
                          <a:solidFill>
                            <a:srgbClr val="333333"/>
                          </a:solidFill>
                          <a:effectLst/>
                          <a:latin typeface="inter-regular"/>
                        </a:rPr>
                        <a:t>Jones</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A-472</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7559521"/>
                  </a:ext>
                </a:extLst>
              </a:tr>
              <a:tr h="649822">
                <a:tc>
                  <a:txBody>
                    <a:bodyPr/>
                    <a:lstStyle/>
                    <a:p>
                      <a:pPr algn="just" fontAlgn="t"/>
                      <a:r>
                        <a:rPr lang="en-IN" sz="2700">
                          <a:solidFill>
                            <a:srgbClr val="333333"/>
                          </a:solidFill>
                          <a:effectLst/>
                          <a:latin typeface="inter-regular"/>
                        </a:rPr>
                        <a:t>Lindsay</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A-284</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78084555"/>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59279" y="6225694"/>
            <a:ext cx="4457700" cy="485775"/>
          </a:xfrm>
          <a:prstGeom prst="rect">
            <a:avLst/>
          </a:prstGeom>
        </p:spPr>
      </p:pic>
    </p:spTree>
    <p:extLst>
      <p:ext uri="{BB962C8B-B14F-4D97-AF65-F5344CB8AC3E}">
        <p14:creationId xmlns:p14="http://schemas.microsoft.com/office/powerpoint/2010/main" val="6338341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c 13">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A6CA0DA-D347-D29E-FE03-A26ABBCD2473}"/>
              </a:ext>
            </a:extLst>
          </p:cNvPr>
          <p:cNvSpPr>
            <a:spLocks noGrp="1"/>
          </p:cNvSpPr>
          <p:nvPr>
            <p:ph type="title"/>
          </p:nvPr>
        </p:nvSpPr>
        <p:spPr>
          <a:xfrm>
            <a:off x="838200" y="643467"/>
            <a:ext cx="2951205" cy="5571066"/>
          </a:xfrm>
        </p:spPr>
        <p:txBody>
          <a:bodyPr>
            <a:normAutofit/>
          </a:bodyPr>
          <a:lstStyle/>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solidFill>
                  <a:srgbClr val="FFFFFF"/>
                </a:solidFill>
                <a:effectLst/>
                <a:latin typeface="inter-bold"/>
              </a:rPr>
              <a:t>BORROW RELATION</a:t>
            </a:r>
            <a:endParaRPr kumimoji="0" lang="en-US" altLang="en-US" b="0" i="0" u="none" strike="noStrike" cap="none" normalizeH="0" baseline="0">
              <a:ln>
                <a:noFill/>
              </a:ln>
              <a:solidFill>
                <a:srgbClr val="FFFFFF"/>
              </a:solidFill>
              <a:effectLst/>
              <a:latin typeface="Arial" panose="020B0604020202020204" pitchFamily="34" charset="0"/>
            </a:endParaRPr>
          </a:p>
        </p:txBody>
      </p:sp>
      <p:graphicFrame>
        <p:nvGraphicFramePr>
          <p:cNvPr id="4" name="Content Placeholder 3">
            <a:extLst>
              <a:ext uri="{FF2B5EF4-FFF2-40B4-BE49-F238E27FC236}">
                <a16:creationId xmlns:a16="http://schemas.microsoft.com/office/drawing/2014/main" id="{6A5F70B7-7E95-F04F-47ED-E385AD5B8BD1}"/>
              </a:ext>
            </a:extLst>
          </p:cNvPr>
          <p:cNvGraphicFramePr>
            <a:graphicFrameLocks noGrp="1"/>
          </p:cNvGraphicFramePr>
          <p:nvPr>
            <p:ph idx="1"/>
            <p:extLst>
              <p:ext uri="{D42A27DB-BD31-4B8C-83A1-F6EECF244321}">
                <p14:modId xmlns:p14="http://schemas.microsoft.com/office/powerpoint/2010/main" val="1635983175"/>
              </p:ext>
            </p:extLst>
          </p:nvPr>
        </p:nvGraphicFramePr>
        <p:xfrm>
          <a:off x="5446512" y="653693"/>
          <a:ext cx="5884741" cy="5560841"/>
        </p:xfrm>
        <a:graphic>
          <a:graphicData uri="http://schemas.openxmlformats.org/drawingml/2006/table">
            <a:tbl>
              <a:tblPr firstRow="1" bandRow="1"/>
              <a:tblGrid>
                <a:gridCol w="3693998">
                  <a:extLst>
                    <a:ext uri="{9D8B030D-6E8A-4147-A177-3AD203B41FA5}">
                      <a16:colId xmlns:a16="http://schemas.microsoft.com/office/drawing/2014/main" val="853552470"/>
                    </a:ext>
                  </a:extLst>
                </a:gridCol>
                <a:gridCol w="2190743">
                  <a:extLst>
                    <a:ext uri="{9D8B030D-6E8A-4147-A177-3AD203B41FA5}">
                      <a16:colId xmlns:a16="http://schemas.microsoft.com/office/drawing/2014/main" val="1049280232"/>
                    </a:ext>
                  </a:extLst>
                </a:gridCol>
              </a:tblGrid>
              <a:tr h="779288">
                <a:tc>
                  <a:txBody>
                    <a:bodyPr/>
                    <a:lstStyle/>
                    <a:p>
                      <a:pPr algn="l" fontAlgn="t"/>
                      <a:r>
                        <a:rPr lang="en-IN" sz="2800">
                          <a:solidFill>
                            <a:srgbClr val="000000"/>
                          </a:solidFill>
                          <a:effectLst/>
                          <a:latin typeface="times new roman" panose="02020603050405020304" pitchFamily="18" charset="0"/>
                        </a:rPr>
                        <a:t>CUSTOMER_NAME</a:t>
                      </a:r>
                    </a:p>
                  </a:txBody>
                  <a:tcPr marL="144312" marR="144312" marT="144312" marB="144312">
                    <a:lnL w="7620" cap="flat" cmpd="sng" algn="ctr">
                      <a:solidFill>
                        <a:srgbClr val="707733"/>
                      </a:solidFill>
                      <a:prstDash val="solid"/>
                      <a:round/>
                      <a:headEnd type="none" w="med" len="med"/>
                      <a:tailEnd type="none" w="med" len="med"/>
                    </a:lnL>
                    <a:lnR w="7620" cap="flat" cmpd="sng" algn="ctr">
                      <a:solidFill>
                        <a:srgbClr val="707733"/>
                      </a:solidFill>
                      <a:prstDash val="solid"/>
                      <a:round/>
                      <a:headEnd type="none" w="med" len="med"/>
                      <a:tailEnd type="none" w="med" len="med"/>
                    </a:lnR>
                    <a:lnT w="7620" cap="flat" cmpd="sng" algn="ctr">
                      <a:solidFill>
                        <a:srgbClr val="70773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800">
                          <a:solidFill>
                            <a:srgbClr val="000000"/>
                          </a:solidFill>
                          <a:effectLst/>
                          <a:latin typeface="times new roman" panose="02020603050405020304" pitchFamily="18" charset="0"/>
                        </a:rPr>
                        <a:t>LOAN_NO</a:t>
                      </a:r>
                    </a:p>
                  </a:txBody>
                  <a:tcPr marL="144312" marR="144312" marT="144312" marB="144312">
                    <a:lnL w="7620" cap="flat" cmpd="sng" algn="ctr">
                      <a:solidFill>
                        <a:srgbClr val="707733"/>
                      </a:solidFill>
                      <a:prstDash val="solid"/>
                      <a:round/>
                      <a:headEnd type="none" w="med" len="med"/>
                      <a:tailEnd type="none" w="med" len="med"/>
                    </a:lnL>
                    <a:lnR w="7620" cap="flat" cmpd="sng" algn="ctr">
                      <a:solidFill>
                        <a:srgbClr val="707733"/>
                      </a:solidFill>
                      <a:prstDash val="solid"/>
                      <a:round/>
                      <a:headEnd type="none" w="med" len="med"/>
                      <a:tailEnd type="none" w="med" len="med"/>
                    </a:lnR>
                    <a:lnT w="7620" cap="flat" cmpd="sng" algn="ctr">
                      <a:solidFill>
                        <a:srgbClr val="70773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180068190"/>
                  </a:ext>
                </a:extLst>
              </a:tr>
              <a:tr h="683079">
                <a:tc>
                  <a:txBody>
                    <a:bodyPr/>
                    <a:lstStyle/>
                    <a:p>
                      <a:pPr algn="just" fontAlgn="t"/>
                      <a:r>
                        <a:rPr lang="en-IN" sz="2800">
                          <a:solidFill>
                            <a:srgbClr val="333333"/>
                          </a:solidFill>
                          <a:effectLst/>
                          <a:latin typeface="inter-regular"/>
                        </a:rPr>
                        <a:t>Jones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L-17</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2994871"/>
                  </a:ext>
                </a:extLst>
              </a:tr>
              <a:tr h="683079">
                <a:tc>
                  <a:txBody>
                    <a:bodyPr/>
                    <a:lstStyle/>
                    <a:p>
                      <a:pPr algn="just" fontAlgn="t"/>
                      <a:r>
                        <a:rPr lang="en-IN" sz="2800">
                          <a:solidFill>
                            <a:srgbClr val="333333"/>
                          </a:solidFill>
                          <a:effectLst/>
                          <a:latin typeface="inter-regular"/>
                        </a:rPr>
                        <a:t>Smith</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L-23</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43107352"/>
                  </a:ext>
                </a:extLst>
              </a:tr>
              <a:tr h="683079">
                <a:tc>
                  <a:txBody>
                    <a:bodyPr/>
                    <a:lstStyle/>
                    <a:p>
                      <a:pPr algn="just" fontAlgn="t"/>
                      <a:r>
                        <a:rPr lang="en-IN" sz="2800">
                          <a:solidFill>
                            <a:srgbClr val="333333"/>
                          </a:solidFill>
                          <a:effectLst/>
                          <a:latin typeface="inter-regular"/>
                        </a:rPr>
                        <a:t>Hayes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L-15</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50954223"/>
                  </a:ext>
                </a:extLst>
              </a:tr>
              <a:tr h="683079">
                <a:tc>
                  <a:txBody>
                    <a:bodyPr/>
                    <a:lstStyle/>
                    <a:p>
                      <a:pPr algn="just" fontAlgn="t"/>
                      <a:r>
                        <a:rPr lang="en-IN" sz="2800">
                          <a:solidFill>
                            <a:srgbClr val="333333"/>
                          </a:solidFill>
                          <a:effectLst/>
                          <a:latin typeface="inter-regular"/>
                        </a:rPr>
                        <a:t>Jackson</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L-14</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39006801"/>
                  </a:ext>
                </a:extLst>
              </a:tr>
              <a:tr h="683079">
                <a:tc>
                  <a:txBody>
                    <a:bodyPr/>
                    <a:lstStyle/>
                    <a:p>
                      <a:pPr algn="just" fontAlgn="t"/>
                      <a:r>
                        <a:rPr lang="en-IN" sz="2800">
                          <a:solidFill>
                            <a:srgbClr val="333333"/>
                          </a:solidFill>
                          <a:effectLst/>
                          <a:latin typeface="inter-regular"/>
                        </a:rPr>
                        <a:t>Curry</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L-93</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61365875"/>
                  </a:ext>
                </a:extLst>
              </a:tr>
              <a:tr h="683079">
                <a:tc>
                  <a:txBody>
                    <a:bodyPr/>
                    <a:lstStyle/>
                    <a:p>
                      <a:pPr algn="just" fontAlgn="t"/>
                      <a:r>
                        <a:rPr lang="en-IN" sz="2800">
                          <a:solidFill>
                            <a:srgbClr val="333333"/>
                          </a:solidFill>
                          <a:effectLst/>
                          <a:latin typeface="inter-regular"/>
                        </a:rPr>
                        <a:t>Smith</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L-11</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46813856"/>
                  </a:ext>
                </a:extLst>
              </a:tr>
              <a:tr h="683079">
                <a:tc>
                  <a:txBody>
                    <a:bodyPr/>
                    <a:lstStyle/>
                    <a:p>
                      <a:pPr algn="just" fontAlgn="t"/>
                      <a:r>
                        <a:rPr lang="en-IN" sz="2800">
                          <a:solidFill>
                            <a:srgbClr val="333333"/>
                          </a:solidFill>
                          <a:effectLst/>
                          <a:latin typeface="inter-regular"/>
                        </a:rPr>
                        <a:t>Williams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L-17</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16909310"/>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302403" y="6050491"/>
            <a:ext cx="4457700" cy="485775"/>
          </a:xfrm>
          <a:prstGeom prst="rect">
            <a:avLst/>
          </a:prstGeom>
        </p:spPr>
      </p:pic>
    </p:spTree>
    <p:extLst>
      <p:ext uri="{BB962C8B-B14F-4D97-AF65-F5344CB8AC3E}">
        <p14:creationId xmlns:p14="http://schemas.microsoft.com/office/powerpoint/2010/main" val="16350673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1358736-88A1-0FCA-A916-40FADDD1E28A}"/>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02AAAB3D-37F7-1ED4-ED1B-E9A765DD1656}"/>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 CUSTOMER_NAME (BORROW) ∪ ∏ CUSTOMER_NAME (DEPOSITOR)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18215" y="6176322"/>
            <a:ext cx="4457700" cy="485775"/>
          </a:xfrm>
          <a:prstGeom prst="rect">
            <a:avLst/>
          </a:prstGeom>
        </p:spPr>
      </p:pic>
      <p:graphicFrame>
        <p:nvGraphicFramePr>
          <p:cNvPr id="4" name="Content Placeholder 3">
            <a:extLst>
              <a:ext uri="{FF2B5EF4-FFF2-40B4-BE49-F238E27FC236}">
                <a16:creationId xmlns:a16="http://schemas.microsoft.com/office/drawing/2014/main" id="{C3EB7381-A29E-CED5-4781-C6F64A796899}"/>
              </a:ext>
            </a:extLst>
          </p:cNvPr>
          <p:cNvGraphicFramePr>
            <a:graphicFrameLocks noGrp="1"/>
          </p:cNvGraphicFramePr>
          <p:nvPr>
            <p:ph idx="1"/>
            <p:extLst>
              <p:ext uri="{D42A27DB-BD31-4B8C-83A1-F6EECF244321}">
                <p14:modId xmlns:p14="http://schemas.microsoft.com/office/powerpoint/2010/main" val="2621659869"/>
              </p:ext>
            </p:extLst>
          </p:nvPr>
        </p:nvGraphicFramePr>
        <p:xfrm>
          <a:off x="2062264" y="2971800"/>
          <a:ext cx="7451387" cy="3625034"/>
        </p:xfrm>
        <a:graphic>
          <a:graphicData uri="http://schemas.openxmlformats.org/drawingml/2006/table">
            <a:tbl>
              <a:tblPr firstRow="1" bandRow="1"/>
              <a:tblGrid>
                <a:gridCol w="7451387">
                  <a:extLst>
                    <a:ext uri="{9D8B030D-6E8A-4147-A177-3AD203B41FA5}">
                      <a16:colId xmlns:a16="http://schemas.microsoft.com/office/drawing/2014/main" val="201073533"/>
                    </a:ext>
                  </a:extLst>
                </a:gridCol>
              </a:tblGrid>
              <a:tr h="335311">
                <a:tc>
                  <a:txBody>
                    <a:bodyPr/>
                    <a:lstStyle/>
                    <a:p>
                      <a:pPr algn="l" fontAlgn="t"/>
                      <a:r>
                        <a:rPr lang="en-IN" sz="1600">
                          <a:solidFill>
                            <a:srgbClr val="000000"/>
                          </a:solidFill>
                          <a:effectLst/>
                          <a:latin typeface="times new roman" panose="02020603050405020304" pitchFamily="18" charset="0"/>
                        </a:rPr>
                        <a:t>CUSTOMER_NAME</a:t>
                      </a:r>
                    </a:p>
                  </a:txBody>
                  <a:tcPr marL="61487" marR="61487" marT="61487" marB="61487">
                    <a:lnL w="7620" cap="flat" cmpd="sng" algn="ctr">
                      <a:solidFill>
                        <a:srgbClr val="102DF8"/>
                      </a:solidFill>
                      <a:prstDash val="solid"/>
                      <a:round/>
                      <a:headEnd type="none" w="med" len="med"/>
                      <a:tailEnd type="none" w="med" len="med"/>
                    </a:lnL>
                    <a:lnR w="7620" cap="flat" cmpd="sng" algn="ctr">
                      <a:solidFill>
                        <a:srgbClr val="102DF8"/>
                      </a:solidFill>
                      <a:prstDash val="solid"/>
                      <a:round/>
                      <a:headEnd type="none" w="med" len="med"/>
                      <a:tailEnd type="none" w="med" len="med"/>
                    </a:lnR>
                    <a:lnT w="7620" cap="flat" cmpd="sng" algn="ctr">
                      <a:solidFill>
                        <a:srgbClr val="102DF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495839511"/>
                  </a:ext>
                </a:extLst>
              </a:tr>
              <a:tr h="294318">
                <a:tc>
                  <a:txBody>
                    <a:bodyPr/>
                    <a:lstStyle/>
                    <a:p>
                      <a:pPr algn="just" fontAlgn="t"/>
                      <a:r>
                        <a:rPr lang="en-IN" sz="1600">
                          <a:solidFill>
                            <a:srgbClr val="333333"/>
                          </a:solidFill>
                          <a:effectLst/>
                          <a:latin typeface="inter-regular"/>
                        </a:rPr>
                        <a:t>Johnson</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476682937"/>
                  </a:ext>
                </a:extLst>
              </a:tr>
              <a:tr h="294318">
                <a:tc>
                  <a:txBody>
                    <a:bodyPr/>
                    <a:lstStyle/>
                    <a:p>
                      <a:pPr algn="just" fontAlgn="t"/>
                      <a:r>
                        <a:rPr lang="en-IN" sz="1600">
                          <a:solidFill>
                            <a:srgbClr val="333333"/>
                          </a:solidFill>
                          <a:effectLst/>
                          <a:latin typeface="inter-regular"/>
                        </a:rPr>
                        <a:t>Smith</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50606886"/>
                  </a:ext>
                </a:extLst>
              </a:tr>
              <a:tr h="294318">
                <a:tc>
                  <a:txBody>
                    <a:bodyPr/>
                    <a:lstStyle/>
                    <a:p>
                      <a:pPr algn="just" fontAlgn="t"/>
                      <a:r>
                        <a:rPr lang="en-IN" sz="1600">
                          <a:solidFill>
                            <a:srgbClr val="333333"/>
                          </a:solidFill>
                          <a:effectLst/>
                          <a:latin typeface="inter-regular"/>
                        </a:rPr>
                        <a:t>Hayes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66334696"/>
                  </a:ext>
                </a:extLst>
              </a:tr>
              <a:tr h="294318">
                <a:tc>
                  <a:txBody>
                    <a:bodyPr/>
                    <a:lstStyle/>
                    <a:p>
                      <a:pPr algn="just" fontAlgn="t"/>
                      <a:r>
                        <a:rPr lang="en-IN" sz="1600" dirty="0">
                          <a:solidFill>
                            <a:srgbClr val="333333"/>
                          </a:solidFill>
                          <a:effectLst/>
                          <a:latin typeface="inter-regular"/>
                        </a:rPr>
                        <a:t>Turner</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5166963"/>
                  </a:ext>
                </a:extLst>
              </a:tr>
              <a:tr h="294318">
                <a:tc>
                  <a:txBody>
                    <a:bodyPr/>
                    <a:lstStyle/>
                    <a:p>
                      <a:pPr algn="just" fontAlgn="t"/>
                      <a:r>
                        <a:rPr lang="en-IN" sz="1600">
                          <a:solidFill>
                            <a:srgbClr val="333333"/>
                          </a:solidFill>
                          <a:effectLst/>
                          <a:latin typeface="inter-regular"/>
                        </a:rPr>
                        <a:t>Jones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952889359"/>
                  </a:ext>
                </a:extLst>
              </a:tr>
              <a:tr h="294318">
                <a:tc>
                  <a:txBody>
                    <a:bodyPr/>
                    <a:lstStyle/>
                    <a:p>
                      <a:pPr algn="just" fontAlgn="t"/>
                      <a:r>
                        <a:rPr lang="en-IN" sz="1600">
                          <a:solidFill>
                            <a:srgbClr val="333333"/>
                          </a:solidFill>
                          <a:effectLst/>
                          <a:latin typeface="inter-regular"/>
                        </a:rPr>
                        <a:t>Lindsay</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08144882"/>
                  </a:ext>
                </a:extLst>
              </a:tr>
              <a:tr h="294318">
                <a:tc>
                  <a:txBody>
                    <a:bodyPr/>
                    <a:lstStyle/>
                    <a:p>
                      <a:pPr algn="just" fontAlgn="t"/>
                      <a:r>
                        <a:rPr lang="en-IN" sz="1600">
                          <a:solidFill>
                            <a:srgbClr val="333333"/>
                          </a:solidFill>
                          <a:effectLst/>
                          <a:latin typeface="inter-regular"/>
                        </a:rPr>
                        <a:t>Jackson</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214859633"/>
                  </a:ext>
                </a:extLst>
              </a:tr>
              <a:tr h="294318">
                <a:tc>
                  <a:txBody>
                    <a:bodyPr/>
                    <a:lstStyle/>
                    <a:p>
                      <a:pPr algn="just" fontAlgn="t"/>
                      <a:r>
                        <a:rPr lang="en-IN" sz="1600">
                          <a:solidFill>
                            <a:srgbClr val="333333"/>
                          </a:solidFill>
                          <a:effectLst/>
                          <a:latin typeface="inter-regular"/>
                        </a:rPr>
                        <a:t>Curry</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94137749"/>
                  </a:ext>
                </a:extLst>
              </a:tr>
              <a:tr h="294318">
                <a:tc>
                  <a:txBody>
                    <a:bodyPr/>
                    <a:lstStyle/>
                    <a:p>
                      <a:pPr algn="just" fontAlgn="t"/>
                      <a:r>
                        <a:rPr lang="en-IN" sz="1600">
                          <a:solidFill>
                            <a:srgbClr val="333333"/>
                          </a:solidFill>
                          <a:effectLst/>
                          <a:latin typeface="inter-regular"/>
                        </a:rPr>
                        <a:t>Williams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16924782"/>
                  </a:ext>
                </a:extLst>
              </a:tr>
              <a:tr h="294318">
                <a:tc>
                  <a:txBody>
                    <a:bodyPr/>
                    <a:lstStyle/>
                    <a:p>
                      <a:pPr algn="just" fontAlgn="t"/>
                      <a:r>
                        <a:rPr lang="en-IN" sz="1600" dirty="0">
                          <a:solidFill>
                            <a:srgbClr val="333333"/>
                          </a:solidFill>
                          <a:effectLst/>
                          <a:latin typeface="inter-regular"/>
                        </a:rPr>
                        <a:t>Mayes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776820219"/>
                  </a:ext>
                </a:extLst>
              </a:tr>
            </a:tbl>
          </a:graphicData>
        </a:graphic>
      </p:graphicFrame>
    </p:spTree>
    <p:extLst>
      <p:ext uri="{BB962C8B-B14F-4D97-AF65-F5344CB8AC3E}">
        <p14:creationId xmlns:p14="http://schemas.microsoft.com/office/powerpoint/2010/main" val="2333854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2888755-F88B-A212-F880-26BEE965709D}"/>
              </a:ext>
            </a:extLst>
          </p:cNvPr>
          <p:cNvSpPr>
            <a:spLocks noGrp="1"/>
          </p:cNvSpPr>
          <p:nvPr>
            <p:ph type="title"/>
          </p:nvPr>
        </p:nvSpPr>
        <p:spPr>
          <a:xfrm>
            <a:off x="838200" y="673770"/>
            <a:ext cx="3220329" cy="2027227"/>
          </a:xfrm>
        </p:spPr>
        <p:txBody>
          <a:bodyPr anchor="t">
            <a:normAutofit/>
          </a:bodyPr>
          <a:lstStyle/>
          <a:p>
            <a:r>
              <a:rPr lang="en-IN" sz="4600" b="0" i="0">
                <a:solidFill>
                  <a:srgbClr val="FFFFFF"/>
                </a:solidFill>
                <a:effectLst/>
                <a:latin typeface="erdana"/>
              </a:rPr>
              <a:t>4. Set Intersection:</a:t>
            </a:r>
            <a:endParaRPr lang="en-IN" sz="4600">
              <a:solidFill>
                <a:srgbClr val="FFFFFF"/>
              </a:solidFill>
            </a:endParaRPr>
          </a:p>
        </p:txBody>
      </p:sp>
      <p:graphicFrame>
        <p:nvGraphicFramePr>
          <p:cNvPr id="5" name="Content Placeholder 2">
            <a:extLst>
              <a:ext uri="{FF2B5EF4-FFF2-40B4-BE49-F238E27FC236}">
                <a16:creationId xmlns:a16="http://schemas.microsoft.com/office/drawing/2014/main" id="{FE1BB3A7-4DB7-B295-2342-68662B5BCAFC}"/>
              </a:ext>
            </a:extLst>
          </p:cNvPr>
          <p:cNvGraphicFramePr>
            <a:graphicFrameLocks noGrp="1"/>
          </p:cNvGraphicFramePr>
          <p:nvPr>
            <p:ph idx="1"/>
            <p:extLst>
              <p:ext uri="{D42A27DB-BD31-4B8C-83A1-F6EECF244321}">
                <p14:modId xmlns:p14="http://schemas.microsoft.com/office/powerpoint/2010/main" val="377269041"/>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145285" y="6129338"/>
            <a:ext cx="4457700" cy="485775"/>
          </a:xfrm>
          <a:prstGeom prst="rect">
            <a:avLst/>
          </a:prstGeom>
        </p:spPr>
      </p:pic>
    </p:spTree>
    <p:extLst>
      <p:ext uri="{BB962C8B-B14F-4D97-AF65-F5344CB8AC3E}">
        <p14:creationId xmlns:p14="http://schemas.microsoft.com/office/powerpoint/2010/main" val="1399644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D87397-3CDC-E527-8C9E-76B6CC55D805}"/>
              </a:ext>
            </a:extLst>
          </p:cNvPr>
          <p:cNvSpPr>
            <a:spLocks noGrp="1"/>
          </p:cNvSpPr>
          <p:nvPr>
            <p:ph type="title"/>
          </p:nvPr>
        </p:nvSpPr>
        <p:spPr>
          <a:xfrm>
            <a:off x="838201" y="365125"/>
            <a:ext cx="5251316" cy="1807305"/>
          </a:xfrm>
        </p:spPr>
        <p:txBody>
          <a:bodyPr>
            <a:normAutofit/>
          </a:bodyPr>
          <a:lstStyle/>
          <a:p>
            <a:r>
              <a:rPr lang="en-US" b="0" i="0">
                <a:effectLst/>
                <a:latin typeface="erdana"/>
              </a:rPr>
              <a:t>Database Management System</a:t>
            </a:r>
            <a:endParaRPr lang="en-IN" dirty="0"/>
          </a:p>
        </p:txBody>
      </p:sp>
      <p:sp>
        <p:nvSpPr>
          <p:cNvPr id="3" name="Content Placeholder 2">
            <a:extLst>
              <a:ext uri="{FF2B5EF4-FFF2-40B4-BE49-F238E27FC236}">
                <a16:creationId xmlns:a16="http://schemas.microsoft.com/office/drawing/2014/main" id="{277B39F0-AD41-A17C-B34D-8ED55F778A8C}"/>
              </a:ext>
            </a:extLst>
          </p:cNvPr>
          <p:cNvSpPr>
            <a:spLocks noGrp="1"/>
          </p:cNvSpPr>
          <p:nvPr>
            <p:ph idx="1"/>
          </p:nvPr>
        </p:nvSpPr>
        <p:spPr>
          <a:xfrm>
            <a:off x="838200" y="2333297"/>
            <a:ext cx="5124586" cy="3843666"/>
          </a:xfrm>
        </p:spPr>
        <p:txBody>
          <a:bodyPr>
            <a:normAutofit/>
          </a:bodyPr>
          <a:lstStyle/>
          <a:p>
            <a:pPr>
              <a:buFont typeface="Arial" panose="020B0604020202020204" pitchFamily="34" charset="0"/>
              <a:buChar char="•"/>
            </a:pPr>
            <a:r>
              <a:rPr lang="en-US" sz="1900" b="0" i="0" dirty="0">
                <a:effectLst/>
                <a:latin typeface="inter-regular"/>
              </a:rPr>
              <a:t>Database management system is a software which is used to manage the database. For example: </a:t>
            </a:r>
            <a:r>
              <a:rPr lang="en-US" sz="1900" b="0" i="0" u="none" strike="noStrike" dirty="0">
                <a:effectLst/>
                <a:latin typeface="inter-regular"/>
                <a:hlinkClick r:id="rId2"/>
              </a:rPr>
              <a:t>MySQL</a:t>
            </a:r>
            <a:r>
              <a:rPr lang="en-US" sz="1900" b="0" i="0" dirty="0">
                <a:effectLst/>
                <a:latin typeface="inter-regular"/>
              </a:rPr>
              <a:t>, </a:t>
            </a:r>
            <a:r>
              <a:rPr lang="en-US" sz="1900" b="0" i="0" u="none" strike="noStrike" dirty="0">
                <a:effectLst/>
                <a:latin typeface="inter-regular"/>
                <a:hlinkClick r:id="rId3"/>
              </a:rPr>
              <a:t>Oracle</a:t>
            </a:r>
            <a:r>
              <a:rPr lang="en-US" sz="1900" b="0" i="0" dirty="0">
                <a:effectLst/>
                <a:latin typeface="inter-regular"/>
              </a:rPr>
              <a:t>, etc. are a very popular commercial database which is used in different applications.</a:t>
            </a:r>
          </a:p>
          <a:p>
            <a:pPr>
              <a:buFont typeface="Arial" panose="020B0604020202020204" pitchFamily="34" charset="0"/>
              <a:buChar char="•"/>
            </a:pPr>
            <a:r>
              <a:rPr lang="en-US" sz="1900" b="0" i="0" dirty="0">
                <a:effectLst/>
                <a:latin typeface="inter-regular"/>
              </a:rPr>
              <a:t>DBMS provides an interface to perform various operations like database creation, storing data in it, updating data, creating a table in the database and a lot more.</a:t>
            </a:r>
          </a:p>
          <a:p>
            <a:pPr>
              <a:buFont typeface="Arial" panose="020B0604020202020204" pitchFamily="34" charset="0"/>
              <a:buChar char="•"/>
            </a:pPr>
            <a:r>
              <a:rPr lang="en-US" sz="1900" b="0" i="0" dirty="0">
                <a:effectLst/>
                <a:latin typeface="inter-regular"/>
              </a:rPr>
              <a:t>It provides protection and security to the database. In the case of multiple users, it also maintains data consistency.</a:t>
            </a:r>
          </a:p>
          <a:p>
            <a:endParaRPr lang="en-IN" sz="1900" dirty="0"/>
          </a:p>
        </p:txBody>
      </p:sp>
      <p:pic>
        <p:nvPicPr>
          <p:cNvPr id="5" name="Picture 4" descr="Top view of cubes connected with black lines">
            <a:extLst>
              <a:ext uri="{FF2B5EF4-FFF2-40B4-BE49-F238E27FC236}">
                <a16:creationId xmlns:a16="http://schemas.microsoft.com/office/drawing/2014/main" id="{22570171-B249-CDFF-FB45-47DA256C013A}"/>
              </a:ext>
            </a:extLst>
          </p:cNvPr>
          <p:cNvPicPr>
            <a:picLocks noChangeAspect="1"/>
          </p:cNvPicPr>
          <p:nvPr/>
        </p:nvPicPr>
        <p:blipFill rotWithShape="1">
          <a:blip r:embed="rId4"/>
          <a:srcRect l="22356" r="1243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804" b="88235" l="9829" r="94872">
                        <a14:foregroundMark x1="89957" y1="52941" x2="89957" y2="52941"/>
                        <a14:foregroundMark x1="94872" y1="66667" x2="94872" y2="66667"/>
                        <a14:backgroundMark x1="70299" y1="60784" x2="70299" y2="60784"/>
                        <a14:backgroundMark x1="19872" y1="21569" x2="19872" y2="21569"/>
                      </a14:backgroundRemoval>
                    </a14:imgEffect>
                  </a14:imgLayer>
                </a14:imgProps>
              </a:ext>
            </a:extLst>
          </a:blip>
          <a:stretch>
            <a:fillRect/>
          </a:stretch>
        </p:blipFill>
        <p:spPr>
          <a:xfrm>
            <a:off x="7215034" y="6176963"/>
            <a:ext cx="4457700" cy="485775"/>
          </a:xfrm>
          <a:prstGeom prst="rect">
            <a:avLst/>
          </a:prstGeom>
        </p:spPr>
      </p:pic>
    </p:spTree>
    <p:extLst>
      <p:ext uri="{BB962C8B-B14F-4D97-AF65-F5344CB8AC3E}">
        <p14:creationId xmlns:p14="http://schemas.microsoft.com/office/powerpoint/2010/main" val="9613897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196551-7CEF-0E72-B7C5-FBBBD681EAD9}"/>
              </a:ext>
            </a:extLst>
          </p:cNvPr>
          <p:cNvSpPr>
            <a:spLocks noGrp="1"/>
          </p:cNvSpPr>
          <p:nvPr>
            <p:ph type="title"/>
          </p:nvPr>
        </p:nvSpPr>
        <p:spPr>
          <a:xfrm>
            <a:off x="638882" y="639193"/>
            <a:ext cx="3571810" cy="3573516"/>
          </a:xfrm>
        </p:spPr>
        <p:txBody>
          <a:bodyPr vert="horz" lIns="91440" tIns="45720" rIns="91440" bIns="45720" rtlCol="0" anchor="b">
            <a:normAutofit/>
          </a:bodyPr>
          <a:lstStyle/>
          <a:p>
            <a:pPr marL="0" marR="0" lvl="0" indent="0" fontAlgn="base">
              <a:spcAft>
                <a:spcPct val="0"/>
              </a:spcAft>
              <a:buClrTx/>
              <a:buSzTx/>
              <a:tabLst/>
            </a:pPr>
            <a:r>
              <a:rPr kumimoji="0" lang="en-US" altLang="en-US" sz="6600" b="1" i="0" u="none" strike="noStrike" kern="1200" cap="none" normalizeH="0" baseline="0">
                <a:ln>
                  <a:noFill/>
                </a:ln>
                <a:solidFill>
                  <a:schemeClr val="tx1"/>
                </a:solidFill>
                <a:effectLst/>
                <a:latin typeface="+mj-lt"/>
                <a:ea typeface="+mj-ea"/>
                <a:cs typeface="+mj-cs"/>
              </a:rPr>
              <a:t>Output:</a:t>
            </a:r>
            <a:endParaRPr kumimoji="0" lang="en-US" altLang="en-US" sz="6600" b="0" i="0" u="none" strike="noStrike" kern="1200" cap="none" normalizeH="0" baseline="0">
              <a:ln>
                <a:noFill/>
              </a:ln>
              <a:solidFill>
                <a:schemeClr val="tx1"/>
              </a:solidFill>
              <a:effectLst/>
              <a:latin typeface="+mj-lt"/>
              <a:ea typeface="+mj-ea"/>
              <a:cs typeface="+mj-cs"/>
            </a:endParaRPr>
          </a:p>
        </p:txBody>
      </p:sp>
      <p:sp>
        <p:nvSpPr>
          <p:cNvPr id="2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5" name="Content Placeholder 3">
            <a:extLst>
              <a:ext uri="{FF2B5EF4-FFF2-40B4-BE49-F238E27FC236}">
                <a16:creationId xmlns:a16="http://schemas.microsoft.com/office/drawing/2014/main" id="{EF3A739C-E643-A97B-5A23-BB0AE50EBA41}"/>
              </a:ext>
            </a:extLst>
          </p:cNvPr>
          <p:cNvGraphicFramePr>
            <a:graphicFrameLocks/>
          </p:cNvGraphicFramePr>
          <p:nvPr>
            <p:extLst>
              <p:ext uri="{D42A27DB-BD31-4B8C-83A1-F6EECF244321}">
                <p14:modId xmlns:p14="http://schemas.microsoft.com/office/powerpoint/2010/main" val="3076249994"/>
              </p:ext>
            </p:extLst>
          </p:nvPr>
        </p:nvGraphicFramePr>
        <p:xfrm>
          <a:off x="5177028" y="1784985"/>
          <a:ext cx="6169152" cy="3260598"/>
        </p:xfrm>
        <a:graphic>
          <a:graphicData uri="http://schemas.openxmlformats.org/drawingml/2006/table">
            <a:tbl>
              <a:tblPr firstRow="1" bandRow="1">
                <a:tableStyleId>{284E427A-3D55-4303-BF80-6455036E1DE7}</a:tableStyleId>
              </a:tblPr>
              <a:tblGrid>
                <a:gridCol w="6169152">
                  <a:extLst>
                    <a:ext uri="{9D8B030D-6E8A-4147-A177-3AD203B41FA5}">
                      <a16:colId xmlns:a16="http://schemas.microsoft.com/office/drawing/2014/main" val="3070425246"/>
                    </a:ext>
                  </a:extLst>
                </a:gridCol>
              </a:tblGrid>
              <a:tr h="1198626">
                <a:tc>
                  <a:txBody>
                    <a:bodyPr/>
                    <a:lstStyle/>
                    <a:p>
                      <a:pPr algn="l" fontAlgn="t"/>
                      <a:r>
                        <a:rPr lang="en-IN" sz="4400" b="1" cap="none" spc="0">
                          <a:solidFill>
                            <a:schemeClr val="bg1"/>
                          </a:solidFill>
                          <a:effectLst/>
                        </a:rPr>
                        <a:t>CUSTOMER_NAME</a:t>
                      </a:r>
                      <a:endParaRPr lang="en-IN" sz="4400" b="1" cap="none" spc="0">
                        <a:solidFill>
                          <a:schemeClr val="bg1"/>
                        </a:solidFill>
                        <a:effectLst/>
                        <a:latin typeface="times new roman" panose="02020603050405020304" pitchFamily="18" charset="0"/>
                      </a:endParaRPr>
                    </a:p>
                  </a:txBody>
                  <a:tcPr marL="176022" marR="461010" marT="50292" marB="377190" anchor="b"/>
                </a:tc>
                <a:extLst>
                  <a:ext uri="{0D108BD9-81ED-4DB2-BD59-A6C34878D82A}">
                    <a16:rowId xmlns:a16="http://schemas.microsoft.com/office/drawing/2014/main" val="3616038461"/>
                  </a:ext>
                </a:extLst>
              </a:tr>
              <a:tr h="1030986">
                <a:tc>
                  <a:txBody>
                    <a:bodyPr/>
                    <a:lstStyle/>
                    <a:p>
                      <a:pPr algn="just" fontAlgn="t"/>
                      <a:r>
                        <a:rPr lang="en-IN" sz="3300" cap="none" spc="0">
                          <a:solidFill>
                            <a:schemeClr val="bg1"/>
                          </a:solidFill>
                          <a:effectLst/>
                        </a:rPr>
                        <a:t>Smith</a:t>
                      </a:r>
                      <a:endParaRPr lang="en-IN" sz="3300" cap="none" spc="0">
                        <a:solidFill>
                          <a:schemeClr val="bg1"/>
                        </a:solidFill>
                        <a:effectLst/>
                        <a:latin typeface="inter-regular"/>
                      </a:endParaRPr>
                    </a:p>
                  </a:txBody>
                  <a:tcPr marL="176022" marR="307340" marT="50292" marB="377190"/>
                </a:tc>
                <a:extLst>
                  <a:ext uri="{0D108BD9-81ED-4DB2-BD59-A6C34878D82A}">
                    <a16:rowId xmlns:a16="http://schemas.microsoft.com/office/drawing/2014/main" val="1849913659"/>
                  </a:ext>
                </a:extLst>
              </a:tr>
              <a:tr h="1030986">
                <a:tc>
                  <a:txBody>
                    <a:bodyPr/>
                    <a:lstStyle/>
                    <a:p>
                      <a:pPr algn="just" fontAlgn="t"/>
                      <a:r>
                        <a:rPr lang="en-IN" sz="3300" cap="none" spc="0" dirty="0">
                          <a:solidFill>
                            <a:schemeClr val="bg1"/>
                          </a:solidFill>
                          <a:effectLst/>
                        </a:rPr>
                        <a:t>Jones</a:t>
                      </a:r>
                      <a:endParaRPr lang="en-IN" sz="3300" cap="none" spc="0" dirty="0">
                        <a:solidFill>
                          <a:schemeClr val="bg1"/>
                        </a:solidFill>
                        <a:effectLst/>
                        <a:latin typeface="inter-regular"/>
                      </a:endParaRPr>
                    </a:p>
                  </a:txBody>
                  <a:tcPr marL="176022" marR="307340" marT="50292" marB="377190"/>
                </a:tc>
                <a:extLst>
                  <a:ext uri="{0D108BD9-81ED-4DB2-BD59-A6C34878D82A}">
                    <a16:rowId xmlns:a16="http://schemas.microsoft.com/office/drawing/2014/main" val="2574362891"/>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15034" y="6062049"/>
            <a:ext cx="4457700" cy="485775"/>
          </a:xfrm>
          <a:prstGeom prst="rect">
            <a:avLst/>
          </a:prstGeom>
        </p:spPr>
      </p:pic>
    </p:spTree>
    <p:extLst>
      <p:ext uri="{BB962C8B-B14F-4D97-AF65-F5344CB8AC3E}">
        <p14:creationId xmlns:p14="http://schemas.microsoft.com/office/powerpoint/2010/main" val="37032292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66FEBF-8077-41A2-0C0D-5816BA01ABD6}"/>
              </a:ext>
            </a:extLst>
          </p:cNvPr>
          <p:cNvSpPr>
            <a:spLocks noGrp="1"/>
          </p:cNvSpPr>
          <p:nvPr>
            <p:ph type="title"/>
          </p:nvPr>
        </p:nvSpPr>
        <p:spPr>
          <a:xfrm>
            <a:off x="838200" y="673770"/>
            <a:ext cx="3220329" cy="2027227"/>
          </a:xfrm>
        </p:spPr>
        <p:txBody>
          <a:bodyPr anchor="t">
            <a:normAutofit/>
          </a:bodyPr>
          <a:lstStyle/>
          <a:p>
            <a:r>
              <a:rPr lang="en-IN" sz="5000" b="0" i="0">
                <a:solidFill>
                  <a:srgbClr val="FFFFFF"/>
                </a:solidFill>
                <a:effectLst/>
                <a:latin typeface="erdana"/>
              </a:rPr>
              <a:t>5. Set Difference:</a:t>
            </a:r>
            <a:endParaRPr lang="en-IN" sz="5000">
              <a:solidFill>
                <a:srgbClr val="FFFFFF"/>
              </a:solidFill>
            </a:endParaRPr>
          </a:p>
        </p:txBody>
      </p:sp>
      <p:graphicFrame>
        <p:nvGraphicFramePr>
          <p:cNvPr id="5" name="Content Placeholder 2">
            <a:extLst>
              <a:ext uri="{FF2B5EF4-FFF2-40B4-BE49-F238E27FC236}">
                <a16:creationId xmlns:a16="http://schemas.microsoft.com/office/drawing/2014/main" id="{453B8DE1-E69F-5096-0587-9018DC218316}"/>
              </a:ext>
            </a:extLst>
          </p:cNvPr>
          <p:cNvGraphicFramePr>
            <a:graphicFrameLocks noGrp="1"/>
          </p:cNvGraphicFramePr>
          <p:nvPr>
            <p:ph idx="1"/>
            <p:extLst>
              <p:ext uri="{D42A27DB-BD31-4B8C-83A1-F6EECF244321}">
                <p14:modId xmlns:p14="http://schemas.microsoft.com/office/powerpoint/2010/main" val="224243728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221748" y="6129338"/>
            <a:ext cx="4457700" cy="485775"/>
          </a:xfrm>
          <a:prstGeom prst="rect">
            <a:avLst/>
          </a:prstGeom>
        </p:spPr>
      </p:pic>
    </p:spTree>
    <p:extLst>
      <p:ext uri="{BB962C8B-B14F-4D97-AF65-F5344CB8AC3E}">
        <p14:creationId xmlns:p14="http://schemas.microsoft.com/office/powerpoint/2010/main" val="23514475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DD573C5-D7A0-D2E4-F47E-5DE3E22D41CF}"/>
              </a:ext>
            </a:extLst>
          </p:cNvPr>
          <p:cNvSpPr>
            <a:spLocks noGrp="1"/>
          </p:cNvSpPr>
          <p:nvPr>
            <p:ph type="title"/>
          </p:nvPr>
        </p:nvSpPr>
        <p:spPr>
          <a:xfrm>
            <a:off x="838200" y="673770"/>
            <a:ext cx="3220329" cy="2027227"/>
          </a:xfrm>
        </p:spPr>
        <p:txBody>
          <a:bodyPr anchor="t">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5400" b="1" i="0" u="none" strike="noStrike" cap="none" normalizeH="0" baseline="0" dirty="0">
                <a:ln>
                  <a:noFill/>
                </a:ln>
                <a:solidFill>
                  <a:srgbClr val="FFFFFF"/>
                </a:solidFill>
                <a:effectLst/>
                <a:latin typeface="inter-bold"/>
              </a:rPr>
              <a:t>Output:</a:t>
            </a:r>
            <a:endParaRPr kumimoji="0" lang="en-US" altLang="en-US" sz="5400" b="0" i="0" u="none" strike="noStrike" cap="none" normalizeH="0" baseline="0" dirty="0">
              <a:ln>
                <a:noFill/>
              </a:ln>
              <a:solidFill>
                <a:srgbClr val="FFFFFF"/>
              </a:solidFill>
              <a:effectLst/>
            </a:endParaRPr>
          </a:p>
        </p:txBody>
      </p:sp>
      <p:graphicFrame>
        <p:nvGraphicFramePr>
          <p:cNvPr id="4" name="Content Placeholder 3">
            <a:extLst>
              <a:ext uri="{FF2B5EF4-FFF2-40B4-BE49-F238E27FC236}">
                <a16:creationId xmlns:a16="http://schemas.microsoft.com/office/drawing/2014/main" id="{EBEDB2F6-0D55-9C68-4AD4-2D107671DD59}"/>
              </a:ext>
            </a:extLst>
          </p:cNvPr>
          <p:cNvGraphicFramePr>
            <a:graphicFrameLocks noGrp="1"/>
          </p:cNvGraphicFramePr>
          <p:nvPr>
            <p:ph idx="1"/>
            <p:extLst>
              <p:ext uri="{D42A27DB-BD31-4B8C-83A1-F6EECF244321}">
                <p14:modId xmlns:p14="http://schemas.microsoft.com/office/powerpoint/2010/main" val="1668318199"/>
              </p:ext>
            </p:extLst>
          </p:nvPr>
        </p:nvGraphicFramePr>
        <p:xfrm>
          <a:off x="6302677" y="1341095"/>
          <a:ext cx="4291119" cy="4079240"/>
        </p:xfrm>
        <a:graphic>
          <a:graphicData uri="http://schemas.openxmlformats.org/drawingml/2006/table">
            <a:tbl>
              <a:tblPr firstRow="1" bandRow="1"/>
              <a:tblGrid>
                <a:gridCol w="4291119">
                  <a:extLst>
                    <a:ext uri="{9D8B030D-6E8A-4147-A177-3AD203B41FA5}">
                      <a16:colId xmlns:a16="http://schemas.microsoft.com/office/drawing/2014/main" val="3958197631"/>
                    </a:ext>
                  </a:extLst>
                </a:gridCol>
              </a:tblGrid>
              <a:tr h="905256">
                <a:tc>
                  <a:txBody>
                    <a:bodyPr/>
                    <a:lstStyle/>
                    <a:p>
                      <a:pPr algn="l" fontAlgn="t"/>
                      <a:r>
                        <a:rPr lang="en-IN" sz="3300">
                          <a:solidFill>
                            <a:srgbClr val="000000"/>
                          </a:solidFill>
                          <a:effectLst/>
                          <a:latin typeface="times new roman" panose="02020603050405020304" pitchFamily="18" charset="0"/>
                        </a:rPr>
                        <a:t>CUSTOMER_NAME</a:t>
                      </a:r>
                    </a:p>
                  </a:txBody>
                  <a:tcPr marL="167640" marR="167640" marT="167640" marB="167640">
                    <a:lnL w="7620" cap="flat" cmpd="sng" algn="ctr">
                      <a:solidFill>
                        <a:srgbClr val="C0C18C"/>
                      </a:solidFill>
                      <a:prstDash val="solid"/>
                      <a:round/>
                      <a:headEnd type="none" w="med" len="med"/>
                      <a:tailEnd type="none" w="med" len="med"/>
                    </a:lnL>
                    <a:lnR w="7620" cap="flat" cmpd="sng" algn="ctr">
                      <a:solidFill>
                        <a:srgbClr val="C0C18C"/>
                      </a:solidFill>
                      <a:prstDash val="solid"/>
                      <a:round/>
                      <a:headEnd type="none" w="med" len="med"/>
                      <a:tailEnd type="none" w="med" len="med"/>
                    </a:lnR>
                    <a:lnT w="7620" cap="flat" cmpd="sng" algn="ctr">
                      <a:solidFill>
                        <a:srgbClr val="C0C18C"/>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739831082"/>
                  </a:ext>
                </a:extLst>
              </a:tr>
              <a:tr h="793496">
                <a:tc>
                  <a:txBody>
                    <a:bodyPr/>
                    <a:lstStyle/>
                    <a:p>
                      <a:pPr algn="just" fontAlgn="t"/>
                      <a:r>
                        <a:rPr lang="en-IN" sz="3300">
                          <a:solidFill>
                            <a:srgbClr val="333333"/>
                          </a:solidFill>
                          <a:effectLst/>
                          <a:latin typeface="inter-regular"/>
                        </a:rPr>
                        <a:t>Jackson</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247786938"/>
                  </a:ext>
                </a:extLst>
              </a:tr>
              <a:tr h="793496">
                <a:tc>
                  <a:txBody>
                    <a:bodyPr/>
                    <a:lstStyle/>
                    <a:p>
                      <a:pPr algn="just" fontAlgn="t"/>
                      <a:r>
                        <a:rPr lang="en-IN" sz="3300">
                          <a:solidFill>
                            <a:srgbClr val="333333"/>
                          </a:solidFill>
                          <a:effectLst/>
                          <a:latin typeface="inter-regular"/>
                        </a:rPr>
                        <a:t>Hayes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359418059"/>
                  </a:ext>
                </a:extLst>
              </a:tr>
              <a:tr h="793496">
                <a:tc>
                  <a:txBody>
                    <a:bodyPr/>
                    <a:lstStyle/>
                    <a:p>
                      <a:pPr algn="just" fontAlgn="t"/>
                      <a:r>
                        <a:rPr lang="en-IN" sz="3300">
                          <a:solidFill>
                            <a:srgbClr val="333333"/>
                          </a:solidFill>
                          <a:effectLst/>
                          <a:latin typeface="inter-regular"/>
                        </a:rPr>
                        <a:t>Willians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12095202"/>
                  </a:ext>
                </a:extLst>
              </a:tr>
              <a:tr h="793496">
                <a:tc>
                  <a:txBody>
                    <a:bodyPr/>
                    <a:lstStyle/>
                    <a:p>
                      <a:pPr algn="just" fontAlgn="t"/>
                      <a:r>
                        <a:rPr lang="en-IN" sz="3300">
                          <a:solidFill>
                            <a:srgbClr val="333333"/>
                          </a:solidFill>
                          <a:effectLst/>
                          <a:latin typeface="inter-regular"/>
                        </a:rPr>
                        <a:t>Curry</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98939623"/>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6979060" y="6129338"/>
            <a:ext cx="4457700" cy="485775"/>
          </a:xfrm>
          <a:prstGeom prst="rect">
            <a:avLst/>
          </a:prstGeom>
        </p:spPr>
      </p:pic>
    </p:spTree>
    <p:extLst>
      <p:ext uri="{BB962C8B-B14F-4D97-AF65-F5344CB8AC3E}">
        <p14:creationId xmlns:p14="http://schemas.microsoft.com/office/powerpoint/2010/main" val="25033219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F35995-428A-7263-5C0A-920E6ABB07AE}"/>
              </a:ext>
            </a:extLst>
          </p:cNvPr>
          <p:cNvSpPr>
            <a:spLocks noGrp="1"/>
          </p:cNvSpPr>
          <p:nvPr>
            <p:ph type="title"/>
          </p:nvPr>
        </p:nvSpPr>
        <p:spPr>
          <a:xfrm>
            <a:off x="630936" y="639520"/>
            <a:ext cx="3429000" cy="1719072"/>
          </a:xfrm>
        </p:spPr>
        <p:txBody>
          <a:bodyPr anchor="b">
            <a:normAutofit/>
          </a:bodyPr>
          <a:lstStyle/>
          <a:p>
            <a:r>
              <a:rPr lang="en-IN" sz="5000" b="0" i="0">
                <a:effectLst/>
                <a:latin typeface="erdana"/>
              </a:rPr>
              <a:t>6. Cartesian product</a:t>
            </a:r>
            <a:endParaRPr lang="en-IN" sz="5000"/>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D377B6B-D690-2CD5-9042-B6B0E5D7F91E}"/>
              </a:ext>
            </a:extLst>
          </p:cNvPr>
          <p:cNvSpPr>
            <a:spLocks noGrp="1"/>
          </p:cNvSpPr>
          <p:nvPr>
            <p:ph idx="1"/>
          </p:nvPr>
        </p:nvSpPr>
        <p:spPr>
          <a:xfrm>
            <a:off x="630936" y="2807208"/>
            <a:ext cx="3429000" cy="3410712"/>
          </a:xfrm>
        </p:spPr>
        <p:txBody>
          <a:bodyPr anchor="t">
            <a:normAutofit/>
          </a:bodyPr>
          <a:lstStyle/>
          <a:p>
            <a:pPr>
              <a:buFont typeface="Arial" panose="020B0604020202020204" pitchFamily="34" charset="0"/>
              <a:buChar char="•"/>
            </a:pPr>
            <a:r>
              <a:rPr lang="en-US" sz="2000" b="0" i="0" dirty="0">
                <a:effectLst/>
                <a:latin typeface="inter-regular"/>
              </a:rPr>
              <a:t>The Cartesian product is used to combine each row in one table with each row in the other table. It is also known as a cross product.</a:t>
            </a:r>
          </a:p>
          <a:p>
            <a:pPr>
              <a:buFont typeface="Arial" panose="020B0604020202020204" pitchFamily="34" charset="0"/>
              <a:buChar char="•"/>
            </a:pPr>
            <a:r>
              <a:rPr lang="en-US" sz="2000" b="0" i="0" dirty="0">
                <a:effectLst/>
                <a:latin typeface="inter-regular"/>
              </a:rPr>
              <a:t>It is denoted by X.</a:t>
            </a:r>
          </a:p>
          <a:p>
            <a:pPr>
              <a:buFont typeface="+mj-lt"/>
              <a:buAutoNum type="arabicPeriod"/>
            </a:pPr>
            <a:r>
              <a:rPr lang="en-US" sz="2000" b="0" i="0" dirty="0">
                <a:effectLst/>
                <a:latin typeface="inter-regular"/>
              </a:rPr>
              <a:t>Notation: E X D  </a:t>
            </a:r>
          </a:p>
          <a:p>
            <a:r>
              <a:rPr lang="en-IN" sz="2000" b="0" i="0" dirty="0">
                <a:effectLst/>
                <a:latin typeface="erdana"/>
              </a:rPr>
              <a:t>Example: </a:t>
            </a:r>
            <a:r>
              <a:rPr lang="en-IN" sz="2000" b="1" i="0" dirty="0">
                <a:effectLst/>
                <a:latin typeface="inter-bold"/>
              </a:rPr>
              <a:t>EMPLOYEE Table</a:t>
            </a:r>
            <a:endParaRPr lang="en-IN" sz="2000" b="0" i="0" dirty="0">
              <a:effectLst/>
              <a:latin typeface="inter-regular"/>
            </a:endParaRPr>
          </a:p>
          <a:p>
            <a:endParaRPr lang="en-IN" sz="2000" dirty="0"/>
          </a:p>
        </p:txBody>
      </p:sp>
      <p:graphicFrame>
        <p:nvGraphicFramePr>
          <p:cNvPr id="6" name="Table 5">
            <a:extLst>
              <a:ext uri="{FF2B5EF4-FFF2-40B4-BE49-F238E27FC236}">
                <a16:creationId xmlns:a16="http://schemas.microsoft.com/office/drawing/2014/main" id="{BB696EAC-4790-28A3-8887-039DCEE4482A}"/>
              </a:ext>
            </a:extLst>
          </p:cNvPr>
          <p:cNvGraphicFramePr>
            <a:graphicFrameLocks noGrp="1"/>
          </p:cNvGraphicFramePr>
          <p:nvPr>
            <p:extLst>
              <p:ext uri="{D42A27DB-BD31-4B8C-83A1-F6EECF244321}">
                <p14:modId xmlns:p14="http://schemas.microsoft.com/office/powerpoint/2010/main" val="1340031671"/>
              </p:ext>
            </p:extLst>
          </p:nvPr>
        </p:nvGraphicFramePr>
        <p:xfrm>
          <a:off x="4654296" y="1950170"/>
          <a:ext cx="6903721" cy="2957661"/>
        </p:xfrm>
        <a:graphic>
          <a:graphicData uri="http://schemas.openxmlformats.org/drawingml/2006/table">
            <a:tbl>
              <a:tblPr/>
              <a:tblGrid>
                <a:gridCol w="1882071">
                  <a:extLst>
                    <a:ext uri="{9D8B030D-6E8A-4147-A177-3AD203B41FA5}">
                      <a16:colId xmlns:a16="http://schemas.microsoft.com/office/drawing/2014/main" val="2967514505"/>
                    </a:ext>
                  </a:extLst>
                </a:gridCol>
                <a:gridCol w="2594659">
                  <a:extLst>
                    <a:ext uri="{9D8B030D-6E8A-4147-A177-3AD203B41FA5}">
                      <a16:colId xmlns:a16="http://schemas.microsoft.com/office/drawing/2014/main" val="3947012549"/>
                    </a:ext>
                  </a:extLst>
                </a:gridCol>
                <a:gridCol w="2426991">
                  <a:extLst>
                    <a:ext uri="{9D8B030D-6E8A-4147-A177-3AD203B41FA5}">
                      <a16:colId xmlns:a16="http://schemas.microsoft.com/office/drawing/2014/main" val="269305040"/>
                    </a:ext>
                  </a:extLst>
                </a:gridCol>
              </a:tblGrid>
              <a:tr h="814866">
                <a:tc>
                  <a:txBody>
                    <a:bodyPr/>
                    <a:lstStyle/>
                    <a:p>
                      <a:pPr algn="l" fontAlgn="t">
                        <a:spcBef>
                          <a:spcPts val="0"/>
                        </a:spcBef>
                        <a:spcAft>
                          <a:spcPts val="0"/>
                        </a:spcAft>
                      </a:pPr>
                      <a:r>
                        <a:rPr lang="en-IN" sz="3000" b="0" i="0" u="none" strike="noStrike" dirty="0">
                          <a:solidFill>
                            <a:srgbClr val="000000"/>
                          </a:solidFill>
                          <a:effectLst/>
                          <a:latin typeface="times new roman" panose="02020603050405020304" pitchFamily="18" charset="0"/>
                        </a:rPr>
                        <a:t>EMP_ID</a:t>
                      </a:r>
                      <a:endParaRPr lang="en-IN" sz="3000" b="0" i="0" u="none" strike="noStrike" dirty="0">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3000" b="0" i="0" u="none" strike="noStrike">
                          <a:solidFill>
                            <a:srgbClr val="000000"/>
                          </a:solidFill>
                          <a:effectLst/>
                          <a:latin typeface="times new roman" panose="02020603050405020304" pitchFamily="18" charset="0"/>
                        </a:rPr>
                        <a:t>EMP_NAME</a:t>
                      </a:r>
                      <a:endParaRPr lang="en-IN" sz="3000" b="0" i="0" u="none" strike="noStrike">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3000" b="0" i="0" u="none" strike="noStrike">
                          <a:solidFill>
                            <a:srgbClr val="000000"/>
                          </a:solidFill>
                          <a:effectLst/>
                          <a:latin typeface="times new roman" panose="02020603050405020304" pitchFamily="18" charset="0"/>
                        </a:rPr>
                        <a:t>EMP_DEPT</a:t>
                      </a:r>
                      <a:endParaRPr lang="en-IN" sz="3000" b="0" i="0" u="none" strike="noStrike">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31429613"/>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1</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Smith</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A</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1441478927"/>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2</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3000" b="0" i="0" u="none" strike="noStrike">
                          <a:solidFill>
                            <a:srgbClr val="333333"/>
                          </a:solidFill>
                          <a:effectLst/>
                          <a:latin typeface="inter-regular"/>
                        </a:rPr>
                        <a:t>Harry</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3000" b="0" i="0" u="none" strike="noStrike">
                          <a:solidFill>
                            <a:srgbClr val="333333"/>
                          </a:solidFill>
                          <a:effectLst/>
                          <a:latin typeface="inter-regular"/>
                        </a:rPr>
                        <a:t>C</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222170405"/>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3</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John</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dirty="0">
                          <a:solidFill>
                            <a:srgbClr val="333333"/>
                          </a:solidFill>
                          <a:effectLst/>
                          <a:latin typeface="inter-regular"/>
                        </a:rPr>
                        <a:t>B</a:t>
                      </a:r>
                      <a:endParaRPr lang="en-IN" sz="3000" b="0" i="0" u="none" strike="noStrike" dirty="0">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980595609"/>
                  </a:ext>
                </a:extLst>
              </a:tr>
            </a:tbl>
          </a:graphicData>
        </a:graphic>
      </p:graphicFrame>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377266" y="5975032"/>
            <a:ext cx="4457700" cy="485775"/>
          </a:xfrm>
          <a:prstGeom prst="rect">
            <a:avLst/>
          </a:prstGeom>
        </p:spPr>
      </p:pic>
    </p:spTree>
    <p:extLst>
      <p:ext uri="{BB962C8B-B14F-4D97-AF65-F5344CB8AC3E}">
        <p14:creationId xmlns:p14="http://schemas.microsoft.com/office/powerpoint/2010/main" val="3136024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DA17A7-09F4-E621-D004-700439C377F0}"/>
              </a:ext>
            </a:extLst>
          </p:cNvPr>
          <p:cNvSpPr>
            <a:spLocks noGrp="1"/>
          </p:cNvSpPr>
          <p:nvPr>
            <p:ph type="title"/>
          </p:nvPr>
        </p:nvSpPr>
        <p:spPr>
          <a:xfrm>
            <a:off x="630936" y="639520"/>
            <a:ext cx="3429000" cy="1719072"/>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4200" b="1" i="0" u="none" strike="noStrike" cap="none" normalizeH="0" baseline="0">
                <a:ln>
                  <a:noFill/>
                </a:ln>
                <a:effectLst/>
                <a:latin typeface="inter-bold"/>
              </a:rPr>
              <a:t>DEPARTMENT</a:t>
            </a:r>
            <a:endParaRPr kumimoji="0" lang="en-US" altLang="en-US" sz="4200" b="0" i="0" u="none" strike="noStrike" cap="none" normalizeH="0" baseline="0">
              <a:ln>
                <a:noFill/>
              </a:ln>
              <a:effectLst/>
              <a:latin typeface="Arial" panose="020B0604020202020204" pitchFamily="34" charset="0"/>
            </a:endParaRP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D795575F-5FD7-DE6A-BF5E-6C5A705A306F}"/>
              </a:ext>
            </a:extLst>
          </p:cNvPr>
          <p:cNvSpPr>
            <a:spLocks noGrp="1"/>
          </p:cNvSpPr>
          <p:nvPr>
            <p:ph idx="1"/>
          </p:nvPr>
        </p:nvSpPr>
        <p:spPr>
          <a:xfrm>
            <a:off x="630936" y="2807208"/>
            <a:ext cx="3429000" cy="3410712"/>
          </a:xfrm>
        </p:spPr>
        <p:txBody>
          <a:bodyPr anchor="t">
            <a:normAutofit/>
          </a:bodyPr>
          <a:lstStyle/>
          <a:p>
            <a:r>
              <a:rPr lang="en-US" sz="2200" dirty="0"/>
              <a:t>Example: Department Table</a:t>
            </a:r>
          </a:p>
        </p:txBody>
      </p:sp>
      <p:graphicFrame>
        <p:nvGraphicFramePr>
          <p:cNvPr id="8" name="Content Placeholder 3">
            <a:extLst>
              <a:ext uri="{FF2B5EF4-FFF2-40B4-BE49-F238E27FC236}">
                <a16:creationId xmlns:a16="http://schemas.microsoft.com/office/drawing/2014/main" id="{97D751A4-0A3A-47CA-19BB-3F2D5BEC162D}"/>
              </a:ext>
            </a:extLst>
          </p:cNvPr>
          <p:cNvGraphicFramePr>
            <a:graphicFrameLocks/>
          </p:cNvGraphicFramePr>
          <p:nvPr/>
        </p:nvGraphicFramePr>
        <p:xfrm>
          <a:off x="5363379" y="1786128"/>
          <a:ext cx="5485554" cy="3285744"/>
        </p:xfrm>
        <a:graphic>
          <a:graphicData uri="http://schemas.openxmlformats.org/drawingml/2006/table">
            <a:tbl>
              <a:tblPr firstRow="1" bandRow="1"/>
              <a:tblGrid>
                <a:gridCol w="2428452">
                  <a:extLst>
                    <a:ext uri="{9D8B030D-6E8A-4147-A177-3AD203B41FA5}">
                      <a16:colId xmlns:a16="http://schemas.microsoft.com/office/drawing/2014/main" val="2350372505"/>
                    </a:ext>
                  </a:extLst>
                </a:gridCol>
                <a:gridCol w="3057102">
                  <a:extLst>
                    <a:ext uri="{9D8B030D-6E8A-4147-A177-3AD203B41FA5}">
                      <a16:colId xmlns:a16="http://schemas.microsoft.com/office/drawing/2014/main" val="634903053"/>
                    </a:ext>
                  </a:extLst>
                </a:gridCol>
              </a:tblGrid>
              <a:tr h="905256">
                <a:tc>
                  <a:txBody>
                    <a:bodyPr/>
                    <a:lstStyle/>
                    <a:p>
                      <a:pPr algn="l" fontAlgn="t"/>
                      <a:r>
                        <a:rPr lang="en-IN" sz="3300">
                          <a:solidFill>
                            <a:srgbClr val="000000"/>
                          </a:solidFill>
                          <a:effectLst/>
                          <a:latin typeface="times new roman" panose="02020603050405020304" pitchFamily="18" charset="0"/>
                        </a:rPr>
                        <a:t>DEPT_NO</a:t>
                      </a:r>
                    </a:p>
                  </a:txBody>
                  <a:tcPr marL="167640" marR="167640" marT="167640" marB="167640">
                    <a:lnL w="7620" cap="flat" cmpd="sng" algn="ctr">
                      <a:solidFill>
                        <a:srgbClr val="D08807"/>
                      </a:solidFill>
                      <a:prstDash val="solid"/>
                      <a:round/>
                      <a:headEnd type="none" w="med" len="med"/>
                      <a:tailEnd type="none" w="med" len="med"/>
                    </a:lnL>
                    <a:lnR w="7620" cap="flat" cmpd="sng" algn="ctr">
                      <a:solidFill>
                        <a:srgbClr val="D08807"/>
                      </a:solidFill>
                      <a:prstDash val="solid"/>
                      <a:round/>
                      <a:headEnd type="none" w="med" len="med"/>
                      <a:tailEnd type="none" w="med" len="med"/>
                    </a:lnR>
                    <a:lnT w="7620" cap="flat" cmpd="sng" algn="ctr">
                      <a:solidFill>
                        <a:srgbClr val="D088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DEPT_NAME</a:t>
                      </a:r>
                    </a:p>
                  </a:txBody>
                  <a:tcPr marL="167640" marR="167640" marT="167640" marB="167640">
                    <a:lnL w="7620" cap="flat" cmpd="sng" algn="ctr">
                      <a:solidFill>
                        <a:srgbClr val="D08807"/>
                      </a:solidFill>
                      <a:prstDash val="solid"/>
                      <a:round/>
                      <a:headEnd type="none" w="med" len="med"/>
                      <a:tailEnd type="none" w="med" len="med"/>
                    </a:lnL>
                    <a:lnR w="7620" cap="flat" cmpd="sng" algn="ctr">
                      <a:solidFill>
                        <a:srgbClr val="D08807"/>
                      </a:solidFill>
                      <a:prstDash val="solid"/>
                      <a:round/>
                      <a:headEnd type="none" w="med" len="med"/>
                      <a:tailEnd type="none" w="med" len="med"/>
                    </a:lnR>
                    <a:lnT w="7620" cap="flat" cmpd="sng" algn="ctr">
                      <a:solidFill>
                        <a:srgbClr val="D088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965634806"/>
                  </a:ext>
                </a:extLst>
              </a:tr>
              <a:tr h="793496">
                <a:tc>
                  <a:txBody>
                    <a:bodyPr/>
                    <a:lstStyle/>
                    <a:p>
                      <a:pPr algn="just" fontAlgn="t"/>
                      <a:r>
                        <a:rPr lang="en-IN" sz="3300">
                          <a:solidFill>
                            <a:srgbClr val="333333"/>
                          </a:solidFill>
                          <a:effectLst/>
                          <a:latin typeface="inter-regular"/>
                        </a:rPr>
                        <a:t>A</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Marketing</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32986996"/>
                  </a:ext>
                </a:extLst>
              </a:tr>
              <a:tr h="793496">
                <a:tc>
                  <a:txBody>
                    <a:bodyPr/>
                    <a:lstStyle/>
                    <a:p>
                      <a:pPr algn="just" fontAlgn="t"/>
                      <a:r>
                        <a:rPr lang="en-IN" sz="3300">
                          <a:solidFill>
                            <a:srgbClr val="333333"/>
                          </a:solidFill>
                          <a:effectLst/>
                          <a:latin typeface="inter-regular"/>
                        </a:rPr>
                        <a:t>B</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Sales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073770866"/>
                  </a:ext>
                </a:extLst>
              </a:tr>
              <a:tr h="793496">
                <a:tc>
                  <a:txBody>
                    <a:bodyPr/>
                    <a:lstStyle/>
                    <a:p>
                      <a:pPr algn="just" fontAlgn="t"/>
                      <a:r>
                        <a:rPr lang="en-IN" sz="3300">
                          <a:solidFill>
                            <a:srgbClr val="333333"/>
                          </a:solidFill>
                          <a:effectLst/>
                          <a:latin typeface="inter-regular"/>
                        </a:rPr>
                        <a:t>C</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Legal</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82520539"/>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03364" y="5975032"/>
            <a:ext cx="4457700" cy="485775"/>
          </a:xfrm>
          <a:prstGeom prst="rect">
            <a:avLst/>
          </a:prstGeom>
        </p:spPr>
      </p:pic>
    </p:spTree>
    <p:extLst>
      <p:ext uri="{BB962C8B-B14F-4D97-AF65-F5344CB8AC3E}">
        <p14:creationId xmlns:p14="http://schemas.microsoft.com/office/powerpoint/2010/main" val="21040435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22E62-E79C-E904-BA98-CF7AB55743A4}"/>
              </a:ext>
            </a:extLst>
          </p:cNvPr>
          <p:cNvSpPr>
            <a:spLocks noGrp="1"/>
          </p:cNvSpPr>
          <p:nvPr>
            <p:ph type="title"/>
          </p:nvPr>
        </p:nvSpPr>
        <p:spPr>
          <a:xfrm>
            <a:off x="630936" y="639520"/>
            <a:ext cx="3429000" cy="1719072"/>
          </a:xfrm>
        </p:spPr>
        <p:txBody>
          <a:bodyPr vert="horz" lIns="91440" tIns="45720" rIns="91440" bIns="45720" rtlCol="0" anchor="b">
            <a:noAutofit/>
          </a:bodyPr>
          <a:lstStyle/>
          <a:p>
            <a:pPr marL="0" marR="0" lvl="0" indent="-228600" eaLnBrk="1" fontAlgn="base" hangingPunct="1">
              <a:lnSpc>
                <a:spcPct val="90000"/>
              </a:lnSpc>
              <a:spcBef>
                <a:spcPct val="0"/>
              </a:spcBef>
              <a:spcAft>
                <a:spcPts val="600"/>
              </a:spcAft>
              <a:tabLst/>
            </a:pPr>
            <a:r>
              <a:rPr kumimoji="0" lang="en-US" altLang="en-US" sz="2000" b="1" i="0" u="none" strike="noStrike" cap="none" normalizeH="0" baseline="0" dirty="0">
                <a:ln>
                  <a:noFill/>
                </a:ln>
                <a:effectLst/>
                <a:latin typeface="+mn-lt"/>
              </a:rPr>
              <a:t>Input:</a:t>
            </a:r>
            <a:br>
              <a:rPr kumimoji="0" lang="en-US" altLang="en-US" sz="2000" b="0" i="0" u="none" strike="noStrike" cap="none" normalizeH="0" baseline="0" dirty="0">
                <a:ln>
                  <a:noFill/>
                </a:ln>
                <a:effectLst/>
                <a:latin typeface="+mn-lt"/>
              </a:rPr>
            </a:br>
            <a:r>
              <a:rPr kumimoji="0" lang="en-US" altLang="en-US" sz="2000" b="0" i="0" u="none" strike="noStrike" cap="none" normalizeH="0" baseline="0" dirty="0">
                <a:ln>
                  <a:noFill/>
                </a:ln>
                <a:effectLst/>
                <a:latin typeface="+mn-lt"/>
              </a:rPr>
              <a:t>EMPLOYEE X DEPARTMENT  </a:t>
            </a:r>
            <a:br>
              <a:rPr kumimoji="0" lang="en-US" altLang="en-US" sz="2000" b="0" i="0" u="none" strike="noStrike" cap="none" normalizeH="0" baseline="0" dirty="0">
                <a:ln>
                  <a:noFill/>
                </a:ln>
                <a:effectLst/>
                <a:latin typeface="+mn-lt"/>
              </a:rPr>
            </a:br>
            <a:endParaRPr lang="en-US" sz="20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D1001CE2-C0C0-9101-7BF3-416504BB73A4}"/>
              </a:ext>
            </a:extLst>
          </p:cNvPr>
          <p:cNvSpPr>
            <a:spLocks noChangeArrowheads="1"/>
          </p:cNvSpPr>
          <p:nvPr/>
        </p:nvSpPr>
        <p:spPr bwMode="auto">
          <a:xfrm>
            <a:off x="630936" y="2807208"/>
            <a:ext cx="3429000"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effectLst/>
                <a:latin typeface="+mn-lt"/>
              </a:rPr>
              <a:t>Output:</a:t>
            </a:r>
            <a:endParaRPr kumimoji="0" lang="en-US" altLang="en-US" sz="2200" b="0" i="0" u="none" strike="noStrike" cap="none" normalizeH="0" baseline="0" dirty="0">
              <a:ln>
                <a:noFill/>
              </a:ln>
              <a:effectLst/>
              <a:latin typeface="+mn-lt"/>
            </a:endParaRPr>
          </a:p>
        </p:txBody>
      </p:sp>
      <p:graphicFrame>
        <p:nvGraphicFramePr>
          <p:cNvPr id="4" name="Content Placeholder 3">
            <a:extLst>
              <a:ext uri="{FF2B5EF4-FFF2-40B4-BE49-F238E27FC236}">
                <a16:creationId xmlns:a16="http://schemas.microsoft.com/office/drawing/2014/main" id="{993E2592-4D44-93F8-53C3-4B71BAE231B0}"/>
              </a:ext>
            </a:extLst>
          </p:cNvPr>
          <p:cNvGraphicFramePr>
            <a:graphicFrameLocks noGrp="1"/>
          </p:cNvGraphicFramePr>
          <p:nvPr>
            <p:ph idx="1"/>
            <p:extLst>
              <p:ext uri="{D42A27DB-BD31-4B8C-83A1-F6EECF244321}">
                <p14:modId xmlns:p14="http://schemas.microsoft.com/office/powerpoint/2010/main" val="2659271376"/>
              </p:ext>
            </p:extLst>
          </p:nvPr>
        </p:nvGraphicFramePr>
        <p:xfrm>
          <a:off x="4654296" y="1156328"/>
          <a:ext cx="6903722" cy="4545353"/>
        </p:xfrm>
        <a:graphic>
          <a:graphicData uri="http://schemas.openxmlformats.org/drawingml/2006/table">
            <a:tbl>
              <a:tblPr firstRow="1" bandRow="1">
                <a:noFill/>
              </a:tblPr>
              <a:tblGrid>
                <a:gridCol w="1144766">
                  <a:extLst>
                    <a:ext uri="{9D8B030D-6E8A-4147-A177-3AD203B41FA5}">
                      <a16:colId xmlns:a16="http://schemas.microsoft.com/office/drawing/2014/main" val="3170309417"/>
                    </a:ext>
                  </a:extLst>
                </a:gridCol>
                <a:gridCol w="1487859">
                  <a:extLst>
                    <a:ext uri="{9D8B030D-6E8A-4147-A177-3AD203B41FA5}">
                      <a16:colId xmlns:a16="http://schemas.microsoft.com/office/drawing/2014/main" val="4121061085"/>
                    </a:ext>
                  </a:extLst>
                </a:gridCol>
                <a:gridCol w="1407776">
                  <a:extLst>
                    <a:ext uri="{9D8B030D-6E8A-4147-A177-3AD203B41FA5}">
                      <a16:colId xmlns:a16="http://schemas.microsoft.com/office/drawing/2014/main" val="84272628"/>
                    </a:ext>
                  </a:extLst>
                </a:gridCol>
                <a:gridCol w="1279924">
                  <a:extLst>
                    <a:ext uri="{9D8B030D-6E8A-4147-A177-3AD203B41FA5}">
                      <a16:colId xmlns:a16="http://schemas.microsoft.com/office/drawing/2014/main" val="2095700097"/>
                    </a:ext>
                  </a:extLst>
                </a:gridCol>
                <a:gridCol w="1583397">
                  <a:extLst>
                    <a:ext uri="{9D8B030D-6E8A-4147-A177-3AD203B41FA5}">
                      <a16:colId xmlns:a16="http://schemas.microsoft.com/office/drawing/2014/main" val="3880454058"/>
                    </a:ext>
                  </a:extLst>
                </a:gridCol>
              </a:tblGrid>
              <a:tr h="490952">
                <a:tc>
                  <a:txBody>
                    <a:bodyPr/>
                    <a:lstStyle/>
                    <a:p>
                      <a:pPr algn="l" fontAlgn="t"/>
                      <a:r>
                        <a:rPr lang="en-IN" sz="1400" b="0" cap="all" spc="150">
                          <a:solidFill>
                            <a:schemeClr val="lt1"/>
                          </a:solidFill>
                          <a:effectLst/>
                          <a:latin typeface="times new roman" panose="02020603050405020304" pitchFamily="18" charset="0"/>
                        </a:rPr>
                        <a:t>EMP_ID</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EMP_NAME</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EMP_DEPT</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DEPT_NO</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DEPT_NAME</a:t>
                      </a:r>
                    </a:p>
                  </a:txBody>
                  <a:tcPr marL="121389" marR="121389" marT="121389" marB="121389">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2288200532"/>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044493892"/>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734761175"/>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560037186"/>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823951399"/>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15949027"/>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887706549"/>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386410037"/>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526569368"/>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391373383"/>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406763" y="6036953"/>
            <a:ext cx="4457700" cy="485775"/>
          </a:xfrm>
          <a:prstGeom prst="rect">
            <a:avLst/>
          </a:prstGeom>
        </p:spPr>
      </p:pic>
    </p:spTree>
    <p:extLst>
      <p:ext uri="{BB962C8B-B14F-4D97-AF65-F5344CB8AC3E}">
        <p14:creationId xmlns:p14="http://schemas.microsoft.com/office/powerpoint/2010/main" val="37504506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FA3F79-57B4-2E2B-956B-7D6586446001}"/>
              </a:ext>
            </a:extLst>
          </p:cNvPr>
          <p:cNvSpPr>
            <a:spLocks noGrp="1"/>
          </p:cNvSpPr>
          <p:nvPr>
            <p:ph type="title"/>
          </p:nvPr>
        </p:nvSpPr>
        <p:spPr>
          <a:xfrm>
            <a:off x="4654296" y="329184"/>
            <a:ext cx="6894576" cy="1783080"/>
          </a:xfrm>
        </p:spPr>
        <p:txBody>
          <a:bodyPr anchor="b">
            <a:normAutofit/>
          </a:bodyPr>
          <a:lstStyle/>
          <a:p>
            <a:r>
              <a:rPr lang="en-IN" sz="5400" b="0" i="0">
                <a:effectLst/>
                <a:latin typeface="erdana"/>
              </a:rPr>
              <a:t>7. Rename Operation:</a:t>
            </a:r>
            <a:endParaRPr lang="en-IN" sz="5400"/>
          </a:p>
        </p:txBody>
      </p:sp>
      <p:pic>
        <p:nvPicPr>
          <p:cNvPr id="5" name="Picture 4" descr="Glasses on top of a book">
            <a:extLst>
              <a:ext uri="{FF2B5EF4-FFF2-40B4-BE49-F238E27FC236}">
                <a16:creationId xmlns:a16="http://schemas.microsoft.com/office/drawing/2014/main" id="{70B715FB-085B-9EC4-1F8E-5DAAAF5E7413}"/>
              </a:ext>
            </a:extLst>
          </p:cNvPr>
          <p:cNvPicPr>
            <a:picLocks noChangeAspect="1"/>
          </p:cNvPicPr>
          <p:nvPr/>
        </p:nvPicPr>
        <p:blipFill rotWithShape="1">
          <a:blip r:embed="rId2"/>
          <a:srcRect l="18106" r="42746" b="-1"/>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8"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19758C-9F3C-DE09-829A-642E45E21950}"/>
              </a:ext>
            </a:extLst>
          </p:cNvPr>
          <p:cNvSpPr>
            <a:spLocks noGrp="1"/>
          </p:cNvSpPr>
          <p:nvPr>
            <p:ph idx="1"/>
          </p:nvPr>
        </p:nvSpPr>
        <p:spPr>
          <a:xfrm>
            <a:off x="4654296" y="2706624"/>
            <a:ext cx="6894576" cy="3483864"/>
          </a:xfrm>
        </p:spPr>
        <p:txBody>
          <a:bodyPr>
            <a:normAutofit/>
          </a:bodyPr>
          <a:lstStyle/>
          <a:p>
            <a:r>
              <a:rPr lang="en-US" sz="2200" b="0" i="0" dirty="0">
                <a:effectLst/>
                <a:latin typeface="inter-regular"/>
              </a:rPr>
              <a:t>The rename operation is used to rename the output relation. It is denoted by </a:t>
            </a:r>
            <a:r>
              <a:rPr lang="en-US" sz="2200" b="1" i="0" dirty="0">
                <a:effectLst/>
                <a:latin typeface="inter-bold"/>
              </a:rPr>
              <a:t>rho</a:t>
            </a:r>
            <a:r>
              <a:rPr lang="en-US" sz="2200" b="0" i="0" dirty="0">
                <a:effectLst/>
                <a:latin typeface="inter-regular"/>
              </a:rPr>
              <a:t> (ρ).</a:t>
            </a:r>
          </a:p>
          <a:p>
            <a:r>
              <a:rPr lang="en-US" sz="2200" b="1" i="0" dirty="0">
                <a:effectLst/>
                <a:latin typeface="inter-bold"/>
              </a:rPr>
              <a:t>Example:</a:t>
            </a:r>
            <a:r>
              <a:rPr lang="en-US" sz="2200" b="0" i="0" dirty="0">
                <a:effectLst/>
                <a:latin typeface="inter-regular"/>
              </a:rPr>
              <a:t> We can use the rename operator to rename STUDENT relation to STUDENT1.</a:t>
            </a:r>
          </a:p>
          <a:p>
            <a:pPr>
              <a:buFont typeface="+mj-lt"/>
              <a:buAutoNum type="arabicPeriod"/>
            </a:pPr>
            <a:r>
              <a:rPr lang="en-US" sz="2200" b="0" i="0" dirty="0">
                <a:effectLst/>
                <a:latin typeface="inter-regular"/>
              </a:rPr>
              <a:t>ρ(STUDENT1, STUDENT)  </a:t>
            </a:r>
          </a:p>
          <a:p>
            <a:endParaRPr lang="en-IN" sz="2200"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411212" y="6129338"/>
            <a:ext cx="4457700" cy="485775"/>
          </a:xfrm>
          <a:prstGeom prst="rect">
            <a:avLst/>
          </a:prstGeom>
        </p:spPr>
      </p:pic>
    </p:spTree>
    <p:extLst>
      <p:ext uri="{BB962C8B-B14F-4D97-AF65-F5344CB8AC3E}">
        <p14:creationId xmlns:p14="http://schemas.microsoft.com/office/powerpoint/2010/main" val="37266948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96116C-41D7-01FD-7BC6-CD478002FDE1}"/>
              </a:ext>
            </a:extLst>
          </p:cNvPr>
          <p:cNvSpPr>
            <a:spLocks noGrp="1"/>
          </p:cNvSpPr>
          <p:nvPr>
            <p:ph type="title"/>
          </p:nvPr>
        </p:nvSpPr>
        <p:spPr>
          <a:xfrm>
            <a:off x="635000" y="640823"/>
            <a:ext cx="3418659" cy="5583148"/>
          </a:xfrm>
        </p:spPr>
        <p:txBody>
          <a:bodyPr anchor="ctr">
            <a:normAutofit/>
          </a:bodyPr>
          <a:lstStyle/>
          <a:p>
            <a:r>
              <a:rPr lang="en-IN" sz="5000" b="0" i="0">
                <a:effectLst/>
                <a:latin typeface="erdana"/>
              </a:rPr>
              <a:t>Join Operations:</a:t>
            </a:r>
            <a:endParaRPr lang="en-IN" sz="5000"/>
          </a:p>
        </p:txBody>
      </p:sp>
      <p:sp>
        <p:nvSpPr>
          <p:cNvPr id="2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3F7786-AA98-78B7-5EB7-0E1E58FA7032}"/>
              </a:ext>
            </a:extLst>
          </p:cNvPr>
          <p:cNvSpPr>
            <a:spLocks noGrp="1"/>
          </p:cNvSpPr>
          <p:nvPr>
            <p:ph idx="1"/>
          </p:nvPr>
        </p:nvSpPr>
        <p:spPr>
          <a:xfrm>
            <a:off x="4648018" y="807820"/>
            <a:ext cx="6900512" cy="5583148"/>
          </a:xfrm>
        </p:spPr>
        <p:txBody>
          <a:bodyPr/>
          <a:lstStyle/>
          <a:p>
            <a:pPr marL="148590" indent="-148590" defTabSz="594360">
              <a:spcBef>
                <a:spcPts val="650"/>
              </a:spcBef>
            </a:pPr>
            <a:r>
              <a:rPr lang="en-US" sz="1820" kern="1200" dirty="0">
                <a:solidFill>
                  <a:srgbClr val="333333"/>
                </a:solidFill>
                <a:latin typeface="inter-regular"/>
                <a:ea typeface="+mn-ea"/>
                <a:cs typeface="+mn-cs"/>
              </a:rPr>
              <a:t>A Join operation combines related tuples from different relations, if and only if a given join condition is satisfied. It is denoted by ⋈.</a:t>
            </a:r>
          </a:p>
          <a:p>
            <a:pPr marL="148590" indent="-148590" algn="just" defTabSz="594360">
              <a:spcBef>
                <a:spcPts val="650"/>
              </a:spcBef>
            </a:pPr>
            <a:r>
              <a:rPr lang="en-IN" sz="1820" b="1" kern="1200" dirty="0">
                <a:solidFill>
                  <a:srgbClr val="333333"/>
                </a:solidFill>
                <a:latin typeface="inter-bold"/>
                <a:ea typeface="+mn-ea"/>
                <a:cs typeface="+mn-cs"/>
              </a:rPr>
              <a:t>Example: EMPLOYEE</a:t>
            </a:r>
            <a:endParaRPr lang="en-IN" sz="1820" b="1" dirty="0">
              <a:solidFill>
                <a:srgbClr val="333333"/>
              </a:solidFill>
              <a:latin typeface="inter-bold"/>
            </a:endParaRPr>
          </a:p>
          <a:p>
            <a:pPr marL="148590" indent="-148590" algn="just" defTabSz="594360">
              <a:spcBef>
                <a:spcPts val="650"/>
              </a:spcBef>
            </a:pPr>
            <a:r>
              <a:rPr lang="en-IN" sz="1820" b="1" kern="1200" dirty="0">
                <a:solidFill>
                  <a:srgbClr val="333333"/>
                </a:solidFill>
                <a:latin typeface="inter-bold"/>
                <a:ea typeface="+mn-ea"/>
                <a:cs typeface="+mn-cs"/>
              </a:rPr>
              <a:t> </a:t>
            </a:r>
            <a:br>
              <a:rPr lang="en-IN" sz="1820" kern="1200" dirty="0">
                <a:solidFill>
                  <a:schemeClr val="tx1"/>
                </a:solidFill>
                <a:latin typeface="+mn-lt"/>
                <a:ea typeface="+mn-ea"/>
                <a:cs typeface="+mn-cs"/>
              </a:rPr>
            </a:br>
            <a:endParaRPr lang="en-IN" sz="1820" kern="1200" dirty="0">
              <a:solidFill>
                <a:schemeClr val="tx1"/>
              </a:solidFill>
              <a:latin typeface="+mn-lt"/>
              <a:ea typeface="+mn-ea"/>
              <a:cs typeface="+mn-cs"/>
            </a:endParaRPr>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r>
              <a:rPr lang="en-IN" sz="1820" b="1" dirty="0">
                <a:solidFill>
                  <a:srgbClr val="333333"/>
                </a:solidFill>
                <a:latin typeface="inter-bold"/>
              </a:rPr>
              <a:t>Example: SALARY</a:t>
            </a:r>
          </a:p>
          <a:p>
            <a:pPr marL="148590" indent="-148590" algn="just" defTabSz="594360">
              <a:spcBef>
                <a:spcPts val="650"/>
              </a:spcBef>
            </a:pPr>
            <a:endParaRPr lang="en-IN" dirty="0"/>
          </a:p>
        </p:txBody>
      </p:sp>
      <p:graphicFrame>
        <p:nvGraphicFramePr>
          <p:cNvPr id="12" name="Table 11">
            <a:extLst>
              <a:ext uri="{FF2B5EF4-FFF2-40B4-BE49-F238E27FC236}">
                <a16:creationId xmlns:a16="http://schemas.microsoft.com/office/drawing/2014/main" id="{C6ADC6A4-1D88-E7E6-8D01-B9EA060242EF}"/>
              </a:ext>
            </a:extLst>
          </p:cNvPr>
          <p:cNvGraphicFramePr>
            <a:graphicFrameLocks noGrp="1"/>
          </p:cNvGraphicFramePr>
          <p:nvPr>
            <p:extLst>
              <p:ext uri="{D42A27DB-BD31-4B8C-83A1-F6EECF244321}">
                <p14:modId xmlns:p14="http://schemas.microsoft.com/office/powerpoint/2010/main" val="2954876650"/>
              </p:ext>
            </p:extLst>
          </p:nvPr>
        </p:nvGraphicFramePr>
        <p:xfrm>
          <a:off x="5055495" y="1897626"/>
          <a:ext cx="3346316" cy="1720644"/>
        </p:xfrm>
        <a:graphic>
          <a:graphicData uri="http://schemas.openxmlformats.org/drawingml/2006/table">
            <a:tbl>
              <a:tblPr/>
              <a:tblGrid>
                <a:gridCol w="1673158">
                  <a:extLst>
                    <a:ext uri="{9D8B030D-6E8A-4147-A177-3AD203B41FA5}">
                      <a16:colId xmlns:a16="http://schemas.microsoft.com/office/drawing/2014/main" val="1811957439"/>
                    </a:ext>
                  </a:extLst>
                </a:gridCol>
                <a:gridCol w="1673158">
                  <a:extLst>
                    <a:ext uri="{9D8B030D-6E8A-4147-A177-3AD203B41FA5}">
                      <a16:colId xmlns:a16="http://schemas.microsoft.com/office/drawing/2014/main" val="2922489019"/>
                    </a:ext>
                  </a:extLst>
                </a:gridCol>
              </a:tblGrid>
              <a:tr h="477957">
                <a:tc>
                  <a:txBody>
                    <a:bodyPr/>
                    <a:lstStyle/>
                    <a:p>
                      <a:pPr algn="l" fontAlgn="t"/>
                      <a:r>
                        <a:rPr lang="en-IN">
                          <a:solidFill>
                            <a:srgbClr val="000000"/>
                          </a:solidFill>
                          <a:effectLst/>
                          <a:latin typeface="times new roman" panose="02020603050405020304" pitchFamily="18" charset="0"/>
                        </a:rPr>
                        <a:t>EMP_CODE</a:t>
                      </a:r>
                    </a:p>
                  </a:txBody>
                  <a:tcPr marT="91440" marB="91440">
                    <a:lnL w="7620" cap="flat" cmpd="sng" algn="ctr">
                      <a:solidFill>
                        <a:srgbClr val="501A07"/>
                      </a:solidFill>
                      <a:prstDash val="solid"/>
                      <a:round/>
                      <a:headEnd type="none" w="med" len="med"/>
                      <a:tailEnd type="none" w="med" len="med"/>
                    </a:lnL>
                    <a:lnR w="7620" cap="flat" cmpd="sng" algn="ctr">
                      <a:solidFill>
                        <a:srgbClr val="501A07"/>
                      </a:solidFill>
                      <a:prstDash val="solid"/>
                      <a:round/>
                      <a:headEnd type="none" w="med" len="med"/>
                      <a:tailEnd type="none" w="med" len="med"/>
                    </a:lnR>
                    <a:lnT w="7620" cap="flat" cmpd="sng" algn="ctr">
                      <a:solidFill>
                        <a:srgbClr val="501A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a:solidFill>
                            <a:srgbClr val="000000"/>
                          </a:solidFill>
                          <a:effectLst/>
                          <a:latin typeface="times new roman" panose="02020603050405020304" pitchFamily="18" charset="0"/>
                        </a:rPr>
                        <a:t>EMP_NAME</a:t>
                      </a:r>
                    </a:p>
                  </a:txBody>
                  <a:tcPr marT="91440" marB="91440">
                    <a:lnL w="7620" cap="flat" cmpd="sng" algn="ctr">
                      <a:solidFill>
                        <a:srgbClr val="501A07"/>
                      </a:solidFill>
                      <a:prstDash val="solid"/>
                      <a:round/>
                      <a:headEnd type="none" w="med" len="med"/>
                      <a:tailEnd type="none" w="med" len="med"/>
                    </a:lnL>
                    <a:lnR w="7620" cap="flat" cmpd="sng" algn="ctr">
                      <a:solidFill>
                        <a:srgbClr val="501A07"/>
                      </a:solidFill>
                      <a:prstDash val="solid"/>
                      <a:round/>
                      <a:headEnd type="none" w="med" len="med"/>
                      <a:tailEnd type="none" w="med" len="med"/>
                    </a:lnR>
                    <a:lnT w="7620" cap="flat" cmpd="sng" algn="ctr">
                      <a:solidFill>
                        <a:srgbClr val="501A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874341900"/>
                  </a:ext>
                </a:extLst>
              </a:tr>
              <a:tr h="414229">
                <a:tc>
                  <a:txBody>
                    <a:bodyPr/>
                    <a:lstStyle/>
                    <a:p>
                      <a:pPr algn="just" fontAlgn="t"/>
                      <a:r>
                        <a:rPr lang="en-IN">
                          <a:solidFill>
                            <a:srgbClr val="333333"/>
                          </a:solidFill>
                          <a:effectLst/>
                          <a:latin typeface="inter-regular"/>
                        </a:rPr>
                        <a:t>101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a:solidFill>
                            <a:srgbClr val="333333"/>
                          </a:solidFill>
                          <a:effectLst/>
                          <a:latin typeface="inter-regular"/>
                        </a:rPr>
                        <a:t>Stephan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795361496"/>
                  </a:ext>
                </a:extLst>
              </a:tr>
              <a:tr h="414229">
                <a:tc>
                  <a:txBody>
                    <a:bodyPr/>
                    <a:lstStyle/>
                    <a:p>
                      <a:pPr algn="just" fontAlgn="t"/>
                      <a:r>
                        <a:rPr lang="en-IN">
                          <a:solidFill>
                            <a:srgbClr val="333333"/>
                          </a:solidFill>
                          <a:effectLst/>
                          <a:latin typeface="inter-regular"/>
                        </a:rPr>
                        <a:t>102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a:solidFill>
                            <a:srgbClr val="333333"/>
                          </a:solidFill>
                          <a:effectLst/>
                          <a:latin typeface="inter-regular"/>
                        </a:rPr>
                        <a:t>Jack</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114096619"/>
                  </a:ext>
                </a:extLst>
              </a:tr>
              <a:tr h="414229">
                <a:tc>
                  <a:txBody>
                    <a:bodyPr/>
                    <a:lstStyle/>
                    <a:p>
                      <a:pPr algn="just" fontAlgn="t"/>
                      <a:r>
                        <a:rPr lang="en-IN">
                          <a:solidFill>
                            <a:srgbClr val="333333"/>
                          </a:solidFill>
                          <a:effectLst/>
                          <a:latin typeface="inter-regular"/>
                        </a:rPr>
                        <a:t>103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Harry</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8565802"/>
                  </a:ext>
                </a:extLst>
              </a:tr>
            </a:tbl>
          </a:graphicData>
        </a:graphic>
      </p:graphicFrame>
      <p:graphicFrame>
        <p:nvGraphicFramePr>
          <p:cNvPr id="16" name="Table 15">
            <a:extLst>
              <a:ext uri="{FF2B5EF4-FFF2-40B4-BE49-F238E27FC236}">
                <a16:creationId xmlns:a16="http://schemas.microsoft.com/office/drawing/2014/main" id="{28F6E073-F541-D865-2DE5-43CF191EEA0C}"/>
              </a:ext>
            </a:extLst>
          </p:cNvPr>
          <p:cNvGraphicFramePr>
            <a:graphicFrameLocks noGrp="1"/>
          </p:cNvGraphicFramePr>
          <p:nvPr>
            <p:extLst>
              <p:ext uri="{D42A27DB-BD31-4B8C-83A1-F6EECF244321}">
                <p14:modId xmlns:p14="http://schemas.microsoft.com/office/powerpoint/2010/main" val="1661642113"/>
              </p:ext>
            </p:extLst>
          </p:nvPr>
        </p:nvGraphicFramePr>
        <p:xfrm>
          <a:off x="5055495" y="4095345"/>
          <a:ext cx="3346316" cy="1645920"/>
        </p:xfrm>
        <a:graphic>
          <a:graphicData uri="http://schemas.openxmlformats.org/drawingml/2006/table">
            <a:tbl>
              <a:tblPr/>
              <a:tblGrid>
                <a:gridCol w="1673158">
                  <a:extLst>
                    <a:ext uri="{9D8B030D-6E8A-4147-A177-3AD203B41FA5}">
                      <a16:colId xmlns:a16="http://schemas.microsoft.com/office/drawing/2014/main" val="3879951382"/>
                    </a:ext>
                  </a:extLst>
                </a:gridCol>
                <a:gridCol w="1673158">
                  <a:extLst>
                    <a:ext uri="{9D8B030D-6E8A-4147-A177-3AD203B41FA5}">
                      <a16:colId xmlns:a16="http://schemas.microsoft.com/office/drawing/2014/main" val="1266083536"/>
                    </a:ext>
                  </a:extLst>
                </a:gridCol>
              </a:tblGrid>
              <a:tr h="402617">
                <a:tc>
                  <a:txBody>
                    <a:bodyPr/>
                    <a:lstStyle/>
                    <a:p>
                      <a:pPr algn="l" fontAlgn="t"/>
                      <a:r>
                        <a:rPr lang="en-IN">
                          <a:solidFill>
                            <a:srgbClr val="000000"/>
                          </a:solidFill>
                          <a:effectLst/>
                          <a:latin typeface="times new roman" panose="02020603050405020304" pitchFamily="18" charset="0"/>
                        </a:rPr>
                        <a:t>EMP_CODE</a:t>
                      </a:r>
                    </a:p>
                  </a:txBody>
                  <a:tcPr marT="91440" marB="91440">
                    <a:lnL w="7620" cap="flat" cmpd="sng" algn="ctr">
                      <a:solidFill>
                        <a:srgbClr val="A097CD"/>
                      </a:solidFill>
                      <a:prstDash val="solid"/>
                      <a:round/>
                      <a:headEnd type="none" w="med" len="med"/>
                      <a:tailEnd type="none" w="med" len="med"/>
                    </a:lnL>
                    <a:lnR w="7620" cap="flat" cmpd="sng" algn="ctr">
                      <a:solidFill>
                        <a:srgbClr val="A097CD"/>
                      </a:solidFill>
                      <a:prstDash val="solid"/>
                      <a:round/>
                      <a:headEnd type="none" w="med" len="med"/>
                      <a:tailEnd type="none" w="med" len="med"/>
                    </a:lnR>
                    <a:lnT w="7620" cap="flat" cmpd="sng" algn="ctr">
                      <a:solidFill>
                        <a:srgbClr val="A097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SALARY</a:t>
                      </a:r>
                    </a:p>
                  </a:txBody>
                  <a:tcPr marT="91440" marB="91440">
                    <a:lnL w="7620" cap="flat" cmpd="sng" algn="ctr">
                      <a:solidFill>
                        <a:srgbClr val="A097CD"/>
                      </a:solidFill>
                      <a:prstDash val="solid"/>
                      <a:round/>
                      <a:headEnd type="none" w="med" len="med"/>
                      <a:tailEnd type="none" w="med" len="med"/>
                    </a:lnL>
                    <a:lnR w="7620" cap="flat" cmpd="sng" algn="ctr">
                      <a:solidFill>
                        <a:srgbClr val="A097CD"/>
                      </a:solidFill>
                      <a:prstDash val="solid"/>
                      <a:round/>
                      <a:headEnd type="none" w="med" len="med"/>
                      <a:tailEnd type="none" w="med" len="med"/>
                    </a:lnR>
                    <a:lnT w="7620" cap="flat" cmpd="sng" algn="ctr">
                      <a:solidFill>
                        <a:srgbClr val="A097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939788980"/>
                  </a:ext>
                </a:extLst>
              </a:tr>
              <a:tr h="348935">
                <a:tc>
                  <a:txBody>
                    <a:bodyPr/>
                    <a:lstStyle/>
                    <a:p>
                      <a:pPr algn="just" fontAlgn="t"/>
                      <a:r>
                        <a:rPr lang="en-IN">
                          <a:solidFill>
                            <a:srgbClr val="333333"/>
                          </a:solidFill>
                          <a:effectLst/>
                          <a:latin typeface="inter-regular"/>
                        </a:rPr>
                        <a:t>101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50000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15014504"/>
                  </a:ext>
                </a:extLst>
              </a:tr>
              <a:tr h="348935">
                <a:tc>
                  <a:txBody>
                    <a:bodyPr/>
                    <a:lstStyle/>
                    <a:p>
                      <a:pPr algn="just" fontAlgn="t"/>
                      <a:r>
                        <a:rPr lang="en-IN">
                          <a:solidFill>
                            <a:srgbClr val="333333"/>
                          </a:solidFill>
                          <a:effectLst/>
                          <a:latin typeface="inter-regular"/>
                        </a:rPr>
                        <a:t>102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30000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153236544"/>
                  </a:ext>
                </a:extLst>
              </a:tr>
              <a:tr h="348935">
                <a:tc>
                  <a:txBody>
                    <a:bodyPr/>
                    <a:lstStyle/>
                    <a:p>
                      <a:pPr algn="just" fontAlgn="t"/>
                      <a:r>
                        <a:rPr lang="en-IN">
                          <a:solidFill>
                            <a:srgbClr val="333333"/>
                          </a:solidFill>
                          <a:effectLst/>
                          <a:latin typeface="inter-regular"/>
                        </a:rPr>
                        <a:t>103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25000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582439732"/>
                  </a:ext>
                </a:extLst>
              </a:tr>
            </a:tbl>
          </a:graphicData>
        </a:graphic>
      </p:graphicFrame>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099300" y="6131296"/>
            <a:ext cx="4457700" cy="485775"/>
          </a:xfrm>
          <a:prstGeom prst="rect">
            <a:avLst/>
          </a:prstGeom>
        </p:spPr>
      </p:pic>
    </p:spTree>
    <p:extLst>
      <p:ext uri="{BB962C8B-B14F-4D97-AF65-F5344CB8AC3E}">
        <p14:creationId xmlns:p14="http://schemas.microsoft.com/office/powerpoint/2010/main" val="18227194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0541130-F225-6520-49F2-7CFD4D58E068}"/>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0" i="0" u="none" strike="noStrike" cap="none" normalizeH="0" baseline="0" dirty="0">
                <a:ln>
                  <a:noFill/>
                </a:ln>
                <a:solidFill>
                  <a:srgbClr val="FFFFFF"/>
                </a:solidFill>
                <a:effectLst/>
                <a:latin typeface="+mn-lt"/>
              </a:rPr>
              <a:t>Operation: </a:t>
            </a: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B94351DA-65CF-B762-C0AF-E10D577B2133}"/>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endParaRPr kumimoji="0" lang="en-US" altLang="en-US" sz="2200" b="0" i="0" u="none" strike="noStrike" cap="none" normalizeH="0" baseline="0" dirty="0">
              <a:ln>
                <a:noFill/>
              </a:ln>
              <a:solidFill>
                <a:srgbClr val="FFFFFF"/>
              </a:solidFill>
              <a:effectLst/>
              <a:latin typeface="+mn-lt"/>
            </a:endParaRP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(EMPLOYEE ⋈ SALARY)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Result: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ECE5CE7B-DC0F-7837-6CFA-2E26CB63BC23}"/>
              </a:ext>
            </a:extLst>
          </p:cNvPr>
          <p:cNvGraphicFramePr>
            <a:graphicFrameLocks noGrp="1"/>
          </p:cNvGraphicFramePr>
          <p:nvPr>
            <p:ph idx="1"/>
            <p:extLst>
              <p:ext uri="{D42A27DB-BD31-4B8C-83A1-F6EECF244321}">
                <p14:modId xmlns:p14="http://schemas.microsoft.com/office/powerpoint/2010/main" val="1447989115"/>
              </p:ext>
            </p:extLst>
          </p:nvPr>
        </p:nvGraphicFramePr>
        <p:xfrm>
          <a:off x="630936" y="3050655"/>
          <a:ext cx="10917936" cy="3120781"/>
        </p:xfrm>
        <a:graphic>
          <a:graphicData uri="http://schemas.openxmlformats.org/drawingml/2006/table">
            <a:tbl>
              <a:tblPr firstRow="1" bandRow="1"/>
              <a:tblGrid>
                <a:gridCol w="3753912">
                  <a:extLst>
                    <a:ext uri="{9D8B030D-6E8A-4147-A177-3AD203B41FA5}">
                      <a16:colId xmlns:a16="http://schemas.microsoft.com/office/drawing/2014/main" val="2264826664"/>
                    </a:ext>
                  </a:extLst>
                </a:gridCol>
                <a:gridCol w="3753912">
                  <a:extLst>
                    <a:ext uri="{9D8B030D-6E8A-4147-A177-3AD203B41FA5}">
                      <a16:colId xmlns:a16="http://schemas.microsoft.com/office/drawing/2014/main" val="2381385426"/>
                    </a:ext>
                  </a:extLst>
                </a:gridCol>
                <a:gridCol w="3410112">
                  <a:extLst>
                    <a:ext uri="{9D8B030D-6E8A-4147-A177-3AD203B41FA5}">
                      <a16:colId xmlns:a16="http://schemas.microsoft.com/office/drawing/2014/main" val="1589949168"/>
                    </a:ext>
                  </a:extLst>
                </a:gridCol>
              </a:tblGrid>
              <a:tr h="859807">
                <a:tc>
                  <a:txBody>
                    <a:bodyPr/>
                    <a:lstStyle/>
                    <a:p>
                      <a:pPr algn="l" fontAlgn="t"/>
                      <a:r>
                        <a:rPr lang="en-IN" sz="3100">
                          <a:solidFill>
                            <a:srgbClr val="000000"/>
                          </a:solidFill>
                          <a:effectLst/>
                          <a:latin typeface="times new roman" panose="02020603050405020304" pitchFamily="18" charset="0"/>
                        </a:rPr>
                        <a:t>EMP_CODE</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100">
                          <a:solidFill>
                            <a:srgbClr val="000000"/>
                          </a:solidFill>
                          <a:effectLst/>
                          <a:latin typeface="times new roman" panose="02020603050405020304" pitchFamily="18" charset="0"/>
                        </a:rPr>
                        <a:t>EMP_NAME</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100">
                          <a:solidFill>
                            <a:srgbClr val="000000"/>
                          </a:solidFill>
                          <a:effectLst/>
                          <a:latin typeface="times new roman" panose="02020603050405020304" pitchFamily="18" charset="0"/>
                        </a:rPr>
                        <a:t>SALARY</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714203962"/>
                  </a:ext>
                </a:extLst>
              </a:tr>
              <a:tr h="753658">
                <a:tc>
                  <a:txBody>
                    <a:bodyPr/>
                    <a:lstStyle/>
                    <a:p>
                      <a:pPr algn="just" fontAlgn="t"/>
                      <a:r>
                        <a:rPr lang="en-IN" sz="3100">
                          <a:solidFill>
                            <a:srgbClr val="333333"/>
                          </a:solidFill>
                          <a:effectLst/>
                          <a:latin typeface="inter-regular"/>
                        </a:rPr>
                        <a:t>101</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Stephan</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50000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84619160"/>
                  </a:ext>
                </a:extLst>
              </a:tr>
              <a:tr h="753658">
                <a:tc>
                  <a:txBody>
                    <a:bodyPr/>
                    <a:lstStyle/>
                    <a:p>
                      <a:pPr algn="just" fontAlgn="t"/>
                      <a:r>
                        <a:rPr lang="en-IN" sz="3100">
                          <a:solidFill>
                            <a:srgbClr val="333333"/>
                          </a:solidFill>
                          <a:effectLst/>
                          <a:latin typeface="inter-regular"/>
                        </a:rPr>
                        <a:t>102</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100">
                          <a:solidFill>
                            <a:srgbClr val="333333"/>
                          </a:solidFill>
                          <a:effectLst/>
                          <a:latin typeface="inter-regular"/>
                        </a:rPr>
                        <a:t>Jack</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100">
                          <a:solidFill>
                            <a:srgbClr val="333333"/>
                          </a:solidFill>
                          <a:effectLst/>
                          <a:latin typeface="inter-regular"/>
                        </a:rPr>
                        <a:t>30000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28145076"/>
                  </a:ext>
                </a:extLst>
              </a:tr>
              <a:tr h="753658">
                <a:tc>
                  <a:txBody>
                    <a:bodyPr/>
                    <a:lstStyle/>
                    <a:p>
                      <a:pPr algn="just" fontAlgn="t"/>
                      <a:r>
                        <a:rPr lang="en-IN" sz="3100">
                          <a:solidFill>
                            <a:srgbClr val="333333"/>
                          </a:solidFill>
                          <a:effectLst/>
                          <a:latin typeface="inter-regular"/>
                        </a:rPr>
                        <a:t>103</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Harry</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25000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21247039"/>
                  </a:ext>
                </a:extLst>
              </a:tr>
            </a:tbl>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406763" y="6271830"/>
            <a:ext cx="4457700" cy="485775"/>
          </a:xfrm>
          <a:prstGeom prst="rect">
            <a:avLst/>
          </a:prstGeom>
        </p:spPr>
      </p:pic>
    </p:spTree>
    <p:extLst>
      <p:ext uri="{BB962C8B-B14F-4D97-AF65-F5344CB8AC3E}">
        <p14:creationId xmlns:p14="http://schemas.microsoft.com/office/powerpoint/2010/main" val="42618097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3DE64D-62AE-4972-2607-4571BD01F60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600" b="0" i="0" kern="1200">
                <a:solidFill>
                  <a:schemeClr val="tx1"/>
                </a:solidFill>
                <a:effectLst/>
                <a:latin typeface="+mj-lt"/>
                <a:ea typeface="+mj-ea"/>
                <a:cs typeface="+mj-cs"/>
              </a:rPr>
              <a:t>Types of Join operations:</a:t>
            </a:r>
            <a:endParaRPr lang="en-US" sz="5600" kern="120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company&#10;&#10;Description automatically generated">
            <a:extLst>
              <a:ext uri="{FF2B5EF4-FFF2-40B4-BE49-F238E27FC236}">
                <a16:creationId xmlns:a16="http://schemas.microsoft.com/office/drawing/2014/main" id="{32F2FFC3-CF10-9B44-508E-1B9EC4A1B1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4607" y="640080"/>
            <a:ext cx="6433993" cy="5550408"/>
          </a:xfrm>
          <a:prstGeom prst="rect">
            <a:avLst/>
          </a:prstGeom>
        </p:spPr>
      </p:pic>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200285" y="6190488"/>
            <a:ext cx="4457700" cy="485775"/>
          </a:xfrm>
          <a:prstGeom prst="rect">
            <a:avLst/>
          </a:prstGeom>
        </p:spPr>
      </p:pic>
    </p:spTree>
    <p:extLst>
      <p:ext uri="{BB962C8B-B14F-4D97-AF65-F5344CB8AC3E}">
        <p14:creationId xmlns:p14="http://schemas.microsoft.com/office/powerpoint/2010/main" val="2486340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1">
            <a:extLst>
              <a:ext uri="{FF2B5EF4-FFF2-40B4-BE49-F238E27FC236}">
                <a16:creationId xmlns:a16="http://schemas.microsoft.com/office/drawing/2014/main" id="{13515314-F6DB-7534-6515-2FD3B095E842}"/>
              </a:ext>
            </a:extLst>
          </p:cNvPr>
          <p:cNvSpPr>
            <a:spLocks noGrp="1"/>
          </p:cNvSpPr>
          <p:nvPr>
            <p:ph type="title"/>
          </p:nvPr>
        </p:nvSpPr>
        <p:spPr>
          <a:xfrm>
            <a:off x="838200" y="643467"/>
            <a:ext cx="2951205" cy="5571066"/>
          </a:xfrm>
        </p:spPr>
        <p:txBody>
          <a:bodyPr>
            <a:normAutofit/>
          </a:bodyPr>
          <a:lstStyle/>
          <a:p>
            <a:r>
              <a:rPr lang="en-US" b="1" i="0" dirty="0">
                <a:solidFill>
                  <a:srgbClr val="FFFFFF"/>
                </a:solidFill>
                <a:effectLst/>
                <a:latin typeface="inter-bold"/>
              </a:rPr>
              <a:t>DBMS allows users the following tasks:</a:t>
            </a:r>
            <a:endParaRPr lang="en-IN" dirty="0">
              <a:solidFill>
                <a:srgbClr val="FFFFFF"/>
              </a:solidFill>
            </a:endParaRPr>
          </a:p>
        </p:txBody>
      </p:sp>
      <p:graphicFrame>
        <p:nvGraphicFramePr>
          <p:cNvPr id="5" name="Content Placeholder 2">
            <a:extLst>
              <a:ext uri="{FF2B5EF4-FFF2-40B4-BE49-F238E27FC236}">
                <a16:creationId xmlns:a16="http://schemas.microsoft.com/office/drawing/2014/main" id="{3854E91E-A172-D555-32BA-9C6AEB418B78}"/>
              </a:ext>
            </a:extLst>
          </p:cNvPr>
          <p:cNvGraphicFramePr>
            <a:graphicFrameLocks noGrp="1"/>
          </p:cNvGraphicFramePr>
          <p:nvPr>
            <p:ph idx="1"/>
            <p:extLst>
              <p:ext uri="{D42A27DB-BD31-4B8C-83A1-F6EECF244321}">
                <p14:modId xmlns:p14="http://schemas.microsoft.com/office/powerpoint/2010/main" val="971349801"/>
              </p:ext>
            </p:extLst>
          </p:nvPr>
        </p:nvGraphicFramePr>
        <p:xfrm>
          <a:off x="5207640" y="643466"/>
          <a:ext cx="6291714" cy="5530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185537" y="6207159"/>
            <a:ext cx="4457700" cy="485775"/>
          </a:xfrm>
          <a:prstGeom prst="rect">
            <a:avLst/>
          </a:prstGeom>
        </p:spPr>
      </p:pic>
    </p:spTree>
    <p:extLst>
      <p:ext uri="{BB962C8B-B14F-4D97-AF65-F5344CB8AC3E}">
        <p14:creationId xmlns:p14="http://schemas.microsoft.com/office/powerpoint/2010/main" val="19371924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4589-58CA-BCC4-1161-03E0E1D5B7A4}"/>
              </a:ext>
            </a:extLst>
          </p:cNvPr>
          <p:cNvSpPr>
            <a:spLocks noGrp="1"/>
          </p:cNvSpPr>
          <p:nvPr>
            <p:ph type="title"/>
          </p:nvPr>
        </p:nvSpPr>
        <p:spPr>
          <a:xfrm>
            <a:off x="793662" y="338292"/>
            <a:ext cx="10066122" cy="1298448"/>
          </a:xfrm>
        </p:spPr>
        <p:txBody>
          <a:bodyPr anchor="b">
            <a:normAutofit/>
          </a:bodyPr>
          <a:lstStyle/>
          <a:p>
            <a:r>
              <a:rPr lang="en-US" sz="4800" b="0" i="0">
                <a:effectLst/>
                <a:latin typeface="erdana"/>
              </a:rPr>
              <a:t>1. Natural Join:</a:t>
            </a:r>
            <a:endParaRPr lang="en-IN" sz="4800"/>
          </a:p>
        </p:txBody>
      </p:sp>
      <p:sp>
        <p:nvSpPr>
          <p:cNvPr id="3" name="Content Placeholder 2">
            <a:extLst>
              <a:ext uri="{FF2B5EF4-FFF2-40B4-BE49-F238E27FC236}">
                <a16:creationId xmlns:a16="http://schemas.microsoft.com/office/drawing/2014/main" id="{14CBE313-56CE-84E3-757F-D5E8C908677D}"/>
              </a:ext>
            </a:extLst>
          </p:cNvPr>
          <p:cNvSpPr>
            <a:spLocks noGrp="1"/>
          </p:cNvSpPr>
          <p:nvPr>
            <p:ph idx="1"/>
          </p:nvPr>
        </p:nvSpPr>
        <p:spPr>
          <a:xfrm>
            <a:off x="793661" y="2599509"/>
            <a:ext cx="4530898" cy="3639450"/>
          </a:xfrm>
        </p:spPr>
        <p:txBody>
          <a:bodyPr anchor="ctr">
            <a:normAutofit/>
          </a:bodyPr>
          <a:lstStyle/>
          <a:p>
            <a:pPr>
              <a:buFont typeface="Arial" panose="020B0604020202020204" pitchFamily="34" charset="0"/>
              <a:buChar char="•"/>
            </a:pPr>
            <a:r>
              <a:rPr lang="en-US" sz="2000" b="0" i="0">
                <a:effectLst/>
                <a:latin typeface="inter-regular"/>
              </a:rPr>
              <a:t>A natural join is the set of tuples of all combinations in R and S that are equal on their common attribute names.</a:t>
            </a:r>
          </a:p>
          <a:p>
            <a:pPr>
              <a:buFont typeface="Arial" panose="020B0604020202020204" pitchFamily="34" charset="0"/>
              <a:buChar char="•"/>
            </a:pPr>
            <a:r>
              <a:rPr lang="en-US" sz="2000" b="0" i="0">
                <a:effectLst/>
                <a:latin typeface="inter-regular"/>
              </a:rPr>
              <a:t>It is denoted by ⋈.</a:t>
            </a:r>
          </a:p>
          <a:p>
            <a:r>
              <a:rPr lang="en-US" sz="2000" b="1" i="0">
                <a:effectLst/>
                <a:latin typeface="inter-bold"/>
              </a:rPr>
              <a:t>Example:</a:t>
            </a:r>
            <a:r>
              <a:rPr lang="en-US" sz="2000" b="0" i="0">
                <a:effectLst/>
                <a:latin typeface="inter-regular"/>
              </a:rPr>
              <a:t> Let's use the above EMPLOYEE table and SALARY table:</a:t>
            </a:r>
          </a:p>
          <a:p>
            <a:r>
              <a:rPr lang="en-US" sz="2000" b="1" i="0">
                <a:effectLst/>
                <a:latin typeface="inter-bold"/>
              </a:rPr>
              <a:t>Input:</a:t>
            </a:r>
            <a:endParaRPr lang="en-US" sz="2000" b="0" i="0">
              <a:effectLst/>
              <a:latin typeface="inter-regular"/>
            </a:endParaRPr>
          </a:p>
          <a:p>
            <a:pPr>
              <a:buFont typeface="+mj-lt"/>
              <a:buAutoNum type="arabicPeriod"/>
            </a:pPr>
            <a:r>
              <a:rPr lang="en-US" sz="2000" b="0" i="0">
                <a:effectLst/>
                <a:latin typeface="inter-regular"/>
              </a:rPr>
              <a:t>∏EMP_NAME, SALARY (EMPLOYEE ⋈ SALARY)  </a:t>
            </a:r>
          </a:p>
          <a:p>
            <a:endParaRPr lang="en-IN" sz="2000" dirty="0"/>
          </a:p>
        </p:txBody>
      </p:sp>
      <p:graphicFrame>
        <p:nvGraphicFramePr>
          <p:cNvPr id="4" name="Table 3">
            <a:extLst>
              <a:ext uri="{FF2B5EF4-FFF2-40B4-BE49-F238E27FC236}">
                <a16:creationId xmlns:a16="http://schemas.microsoft.com/office/drawing/2014/main" id="{0F381927-707E-5165-8BAF-2DFA953E555A}"/>
              </a:ext>
            </a:extLst>
          </p:cNvPr>
          <p:cNvGraphicFramePr>
            <a:graphicFrameLocks noGrp="1"/>
          </p:cNvGraphicFramePr>
          <p:nvPr>
            <p:extLst>
              <p:ext uri="{D42A27DB-BD31-4B8C-83A1-F6EECF244321}">
                <p14:modId xmlns:p14="http://schemas.microsoft.com/office/powerpoint/2010/main" val="1776577405"/>
              </p:ext>
            </p:extLst>
          </p:nvPr>
        </p:nvGraphicFramePr>
        <p:xfrm>
          <a:off x="5930160" y="2698505"/>
          <a:ext cx="5113020" cy="3285744"/>
        </p:xfrm>
        <a:graphic>
          <a:graphicData uri="http://schemas.openxmlformats.org/drawingml/2006/table">
            <a:tbl>
              <a:tblPr firstRow="1" bandRow="1"/>
              <a:tblGrid>
                <a:gridCol w="2870835">
                  <a:extLst>
                    <a:ext uri="{9D8B030D-6E8A-4147-A177-3AD203B41FA5}">
                      <a16:colId xmlns:a16="http://schemas.microsoft.com/office/drawing/2014/main" val="743917723"/>
                    </a:ext>
                  </a:extLst>
                </a:gridCol>
                <a:gridCol w="2242185">
                  <a:extLst>
                    <a:ext uri="{9D8B030D-6E8A-4147-A177-3AD203B41FA5}">
                      <a16:colId xmlns:a16="http://schemas.microsoft.com/office/drawing/2014/main" val="1572199488"/>
                    </a:ext>
                  </a:extLst>
                </a:gridCol>
              </a:tblGrid>
              <a:tr h="905256">
                <a:tc>
                  <a:txBody>
                    <a:bodyPr/>
                    <a:lstStyle/>
                    <a:p>
                      <a:pPr algn="l" fontAlgn="t"/>
                      <a:r>
                        <a:rPr lang="en-IN" sz="3300">
                          <a:solidFill>
                            <a:srgbClr val="000000"/>
                          </a:solidFill>
                          <a:effectLst/>
                          <a:latin typeface="times new roman" panose="02020603050405020304" pitchFamily="18" charset="0"/>
                        </a:rPr>
                        <a:t>EMP_NAME</a:t>
                      </a:r>
                    </a:p>
                  </a:txBody>
                  <a:tcPr marL="167640" marR="167640" marT="167640" marB="167640">
                    <a:lnL w="7620" cap="flat" cmpd="sng" algn="ctr">
                      <a:solidFill>
                        <a:srgbClr val="101D91"/>
                      </a:solidFill>
                      <a:prstDash val="solid"/>
                      <a:round/>
                      <a:headEnd type="none" w="med" len="med"/>
                      <a:tailEnd type="none" w="med" len="med"/>
                    </a:lnL>
                    <a:lnR w="7620" cap="flat" cmpd="sng" algn="ctr">
                      <a:solidFill>
                        <a:srgbClr val="101D91"/>
                      </a:solidFill>
                      <a:prstDash val="solid"/>
                      <a:round/>
                      <a:headEnd type="none" w="med" len="med"/>
                      <a:tailEnd type="none" w="med" len="med"/>
                    </a:lnR>
                    <a:lnT w="7620" cap="flat" cmpd="sng" algn="ctr">
                      <a:solidFill>
                        <a:srgbClr val="101D9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SALARY</a:t>
                      </a:r>
                    </a:p>
                  </a:txBody>
                  <a:tcPr marL="167640" marR="167640" marT="167640" marB="167640">
                    <a:lnL w="7620" cap="flat" cmpd="sng" algn="ctr">
                      <a:solidFill>
                        <a:srgbClr val="101D91"/>
                      </a:solidFill>
                      <a:prstDash val="solid"/>
                      <a:round/>
                      <a:headEnd type="none" w="med" len="med"/>
                      <a:tailEnd type="none" w="med" len="med"/>
                    </a:lnL>
                    <a:lnR w="7620" cap="flat" cmpd="sng" algn="ctr">
                      <a:solidFill>
                        <a:srgbClr val="101D91"/>
                      </a:solidFill>
                      <a:prstDash val="solid"/>
                      <a:round/>
                      <a:headEnd type="none" w="med" len="med"/>
                      <a:tailEnd type="none" w="med" len="med"/>
                    </a:lnR>
                    <a:lnT w="7620" cap="flat" cmpd="sng" algn="ctr">
                      <a:solidFill>
                        <a:srgbClr val="101D9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774257469"/>
                  </a:ext>
                </a:extLst>
              </a:tr>
              <a:tr h="793496">
                <a:tc>
                  <a:txBody>
                    <a:bodyPr/>
                    <a:lstStyle/>
                    <a:p>
                      <a:pPr algn="just" fontAlgn="t"/>
                      <a:r>
                        <a:rPr lang="en-IN" sz="3300">
                          <a:solidFill>
                            <a:srgbClr val="333333"/>
                          </a:solidFill>
                          <a:effectLst/>
                          <a:latin typeface="inter-regular"/>
                        </a:rPr>
                        <a:t>Stephan</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50000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93946050"/>
                  </a:ext>
                </a:extLst>
              </a:tr>
              <a:tr h="793496">
                <a:tc>
                  <a:txBody>
                    <a:bodyPr/>
                    <a:lstStyle/>
                    <a:p>
                      <a:pPr algn="just" fontAlgn="t"/>
                      <a:r>
                        <a:rPr lang="en-IN" sz="3300">
                          <a:solidFill>
                            <a:srgbClr val="333333"/>
                          </a:solidFill>
                          <a:effectLst/>
                          <a:latin typeface="inter-regular"/>
                        </a:rPr>
                        <a:t>Jack</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30000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787826417"/>
                  </a:ext>
                </a:extLst>
              </a:tr>
              <a:tr h="793496">
                <a:tc>
                  <a:txBody>
                    <a:bodyPr/>
                    <a:lstStyle/>
                    <a:p>
                      <a:pPr algn="just" fontAlgn="t"/>
                      <a:r>
                        <a:rPr lang="en-IN" sz="3300">
                          <a:solidFill>
                            <a:srgbClr val="333333"/>
                          </a:solidFill>
                          <a:effectLst/>
                          <a:latin typeface="inter-regular"/>
                        </a:rPr>
                        <a:t>Harry</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dirty="0">
                          <a:solidFill>
                            <a:srgbClr val="333333"/>
                          </a:solidFill>
                          <a:effectLst/>
                          <a:latin typeface="inter-regular"/>
                        </a:rPr>
                        <a:t>25000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8407952"/>
                  </a:ext>
                </a:extLst>
              </a:tr>
            </a:tbl>
          </a:graphicData>
        </a:graphic>
      </p:graphicFrame>
      <p:sp>
        <p:nvSpPr>
          <p:cNvPr id="7" name="Rectangle 1">
            <a:extLst>
              <a:ext uri="{FF2B5EF4-FFF2-40B4-BE49-F238E27FC236}">
                <a16:creationId xmlns:a16="http://schemas.microsoft.com/office/drawing/2014/main" id="{CA5B9275-3C42-FB58-95AE-DCEBAEC730AF}"/>
              </a:ext>
            </a:extLst>
          </p:cNvPr>
          <p:cNvSpPr>
            <a:spLocks noChangeArrowheads="1"/>
          </p:cNvSpPr>
          <p:nvPr/>
        </p:nvSpPr>
        <p:spPr bwMode="auto">
          <a:xfrm>
            <a:off x="5651780" y="2237941"/>
            <a:ext cx="1899225"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a:ln>
                  <a:noFill/>
                </a:ln>
                <a:solidFill>
                  <a:srgbClr val="333333"/>
                </a:solidFill>
                <a:effectLst/>
                <a:latin typeface="inter-bold"/>
              </a:rPr>
              <a:t>Output:</a:t>
            </a:r>
            <a:endParaRPr kumimoji="0" lang="en-US" altLang="en-US" sz="32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259279" y="6238959"/>
            <a:ext cx="4457700" cy="485775"/>
          </a:xfrm>
          <a:prstGeom prst="rect">
            <a:avLst/>
          </a:prstGeom>
        </p:spPr>
      </p:pic>
    </p:spTree>
    <p:extLst>
      <p:ext uri="{BB962C8B-B14F-4D97-AF65-F5344CB8AC3E}">
        <p14:creationId xmlns:p14="http://schemas.microsoft.com/office/powerpoint/2010/main" val="2756154473"/>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923F4-B491-686C-6580-D6176A1A803A}"/>
              </a:ext>
            </a:extLst>
          </p:cNvPr>
          <p:cNvSpPr>
            <a:spLocks noGrp="1"/>
          </p:cNvSpPr>
          <p:nvPr>
            <p:ph type="title"/>
          </p:nvPr>
        </p:nvSpPr>
        <p:spPr/>
        <p:txBody>
          <a:bodyPr/>
          <a:lstStyle/>
          <a:p>
            <a:r>
              <a:rPr lang="en-IN" b="0" i="0">
                <a:solidFill>
                  <a:srgbClr val="610B4B"/>
                </a:solidFill>
                <a:effectLst/>
                <a:latin typeface="erdana"/>
              </a:rPr>
              <a:t>2. Outer Join:</a:t>
            </a:r>
            <a:endParaRPr lang="en-IN" dirty="0"/>
          </a:p>
        </p:txBody>
      </p:sp>
      <p:sp>
        <p:nvSpPr>
          <p:cNvPr id="3" name="Content Placeholder 2">
            <a:extLst>
              <a:ext uri="{FF2B5EF4-FFF2-40B4-BE49-F238E27FC236}">
                <a16:creationId xmlns:a16="http://schemas.microsoft.com/office/drawing/2014/main" id="{2B2D74D6-0943-D240-2B9C-14B15CBD00D9}"/>
              </a:ext>
            </a:extLst>
          </p:cNvPr>
          <p:cNvSpPr>
            <a:spLocks noGrp="1"/>
          </p:cNvSpPr>
          <p:nvPr>
            <p:ph idx="1"/>
          </p:nvPr>
        </p:nvSpPr>
        <p:spPr>
          <a:xfrm>
            <a:off x="838200" y="1575881"/>
            <a:ext cx="10515600" cy="4601082"/>
          </a:xfrm>
        </p:spPr>
        <p:txBody>
          <a:bodyPr/>
          <a:lstStyle/>
          <a:p>
            <a:pPr algn="just"/>
            <a:r>
              <a:rPr lang="en-US" b="0" i="0">
                <a:solidFill>
                  <a:srgbClr val="333333"/>
                </a:solidFill>
                <a:effectLst/>
                <a:latin typeface="inter-regular"/>
              </a:rPr>
              <a:t>The outer join operation is an extension of the join operation. It is used to deal with missing information.</a:t>
            </a:r>
          </a:p>
          <a:p>
            <a:pPr algn="just"/>
            <a:r>
              <a:rPr lang="en-US" b="1" i="0">
                <a:solidFill>
                  <a:srgbClr val="333333"/>
                </a:solidFill>
                <a:effectLst/>
                <a:latin typeface="inter-bold"/>
              </a:rPr>
              <a:t>Example: EMPLOYEE</a:t>
            </a:r>
          </a:p>
          <a:p>
            <a:pPr algn="just"/>
            <a:endParaRPr lang="en-US" b="1">
              <a:solidFill>
                <a:srgbClr val="333333"/>
              </a:solidFill>
              <a:latin typeface="inter-bold"/>
            </a:endParaRPr>
          </a:p>
          <a:p>
            <a:pPr algn="just"/>
            <a:endParaRPr lang="en-US" b="1" i="0">
              <a:solidFill>
                <a:srgbClr val="333333"/>
              </a:solidFill>
              <a:effectLst/>
              <a:latin typeface="inter-bold"/>
            </a:endParaRPr>
          </a:p>
          <a:p>
            <a:pPr algn="just"/>
            <a:endParaRPr lang="en-US" b="1">
              <a:solidFill>
                <a:srgbClr val="333333"/>
              </a:solidFill>
              <a:latin typeface="inter-bold"/>
            </a:endParaRPr>
          </a:p>
          <a:p>
            <a:pPr algn="just"/>
            <a:endParaRPr lang="en-US" b="1" i="0">
              <a:solidFill>
                <a:srgbClr val="333333"/>
              </a:solidFill>
              <a:effectLst/>
              <a:latin typeface="inter-bold"/>
            </a:endParaRPr>
          </a:p>
          <a:p>
            <a:pPr algn="just"/>
            <a:r>
              <a:rPr lang="en-IN" b="1" i="0">
                <a:solidFill>
                  <a:srgbClr val="333333"/>
                </a:solidFill>
                <a:effectLst/>
                <a:latin typeface="inter-bold"/>
              </a:rPr>
              <a:t>FACT_WORKERS</a:t>
            </a:r>
            <a:endParaRPr lang="en-US" b="1" i="0">
              <a:solidFill>
                <a:srgbClr val="333333"/>
              </a:solidFill>
              <a:effectLst/>
              <a:latin typeface="inter-bold"/>
            </a:endParaRPr>
          </a:p>
          <a:p>
            <a:pPr algn="just"/>
            <a:endParaRPr lang="en-US" b="0" i="0">
              <a:solidFill>
                <a:srgbClr val="333333"/>
              </a:solidFill>
              <a:effectLst/>
              <a:latin typeface="inter-regular"/>
            </a:endParaRPr>
          </a:p>
          <a:p>
            <a:endParaRPr lang="en-IN" dirty="0"/>
          </a:p>
        </p:txBody>
      </p:sp>
      <p:graphicFrame>
        <p:nvGraphicFramePr>
          <p:cNvPr id="4" name="Table 3">
            <a:extLst>
              <a:ext uri="{FF2B5EF4-FFF2-40B4-BE49-F238E27FC236}">
                <a16:creationId xmlns:a16="http://schemas.microsoft.com/office/drawing/2014/main" id="{FA3437B0-E4D2-96AD-2B49-31D7231630F7}"/>
              </a:ext>
            </a:extLst>
          </p:cNvPr>
          <p:cNvGraphicFramePr>
            <a:graphicFrameLocks noGrp="1"/>
          </p:cNvGraphicFramePr>
          <p:nvPr>
            <p:extLst>
              <p:ext uri="{D42A27DB-BD31-4B8C-83A1-F6EECF244321}">
                <p14:modId xmlns:p14="http://schemas.microsoft.com/office/powerpoint/2010/main" val="2860369733"/>
              </p:ext>
            </p:extLst>
          </p:nvPr>
        </p:nvGraphicFramePr>
        <p:xfrm>
          <a:off x="5060718" y="2396551"/>
          <a:ext cx="6467475" cy="1889760"/>
        </p:xfrm>
        <a:graphic>
          <a:graphicData uri="http://schemas.openxmlformats.org/drawingml/2006/table">
            <a:tbl>
              <a:tblPr/>
              <a:tblGrid>
                <a:gridCol w="2155825">
                  <a:extLst>
                    <a:ext uri="{9D8B030D-6E8A-4147-A177-3AD203B41FA5}">
                      <a16:colId xmlns:a16="http://schemas.microsoft.com/office/drawing/2014/main" val="2514015136"/>
                    </a:ext>
                  </a:extLst>
                </a:gridCol>
                <a:gridCol w="2155825">
                  <a:extLst>
                    <a:ext uri="{9D8B030D-6E8A-4147-A177-3AD203B41FA5}">
                      <a16:colId xmlns:a16="http://schemas.microsoft.com/office/drawing/2014/main" val="3778448916"/>
                    </a:ext>
                  </a:extLst>
                </a:gridCol>
                <a:gridCol w="2155825">
                  <a:extLst>
                    <a:ext uri="{9D8B030D-6E8A-4147-A177-3AD203B41FA5}">
                      <a16:colId xmlns:a16="http://schemas.microsoft.com/office/drawing/2014/main" val="1827307218"/>
                    </a:ext>
                  </a:extLst>
                </a:gridCol>
              </a:tblGrid>
              <a:tr h="328181">
                <a:tc>
                  <a:txBody>
                    <a:bodyPr/>
                    <a:lstStyle/>
                    <a:p>
                      <a:pPr algn="l" fontAlgn="t"/>
                      <a:r>
                        <a:rPr lang="en-IN" sz="1600" dirty="0">
                          <a:solidFill>
                            <a:srgbClr val="000000"/>
                          </a:solidFill>
                          <a:effectLst/>
                          <a:latin typeface="times new roman" panose="02020603050405020304" pitchFamily="18" charset="0"/>
                        </a:rPr>
                        <a:t>EMP_NAME</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STREET</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CITY</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847638748"/>
                  </a:ext>
                </a:extLst>
              </a:tr>
              <a:tr h="284424">
                <a:tc>
                  <a:txBody>
                    <a:bodyPr/>
                    <a:lstStyle/>
                    <a:p>
                      <a:pPr algn="just" fontAlgn="t"/>
                      <a:r>
                        <a:rPr lang="en-IN" sz="1600" dirty="0">
                          <a:solidFill>
                            <a:srgbClr val="333333"/>
                          </a:solidFill>
                          <a:effectLst/>
                          <a:latin typeface="inter-regular"/>
                        </a:rPr>
                        <a:t>Ram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a:solidFill>
                            <a:srgbClr val="333333"/>
                          </a:solidFill>
                          <a:effectLst/>
                          <a:latin typeface="inter-regular"/>
                        </a:rPr>
                        <a:t>Civil line</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a:solidFill>
                            <a:srgbClr val="333333"/>
                          </a:solidFill>
                          <a:effectLst/>
                          <a:latin typeface="inter-regular"/>
                        </a:rPr>
                        <a:t>Mumbai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07575002"/>
                  </a:ext>
                </a:extLst>
              </a:tr>
              <a:tr h="284424">
                <a:tc>
                  <a:txBody>
                    <a:bodyPr/>
                    <a:lstStyle/>
                    <a:p>
                      <a:pPr algn="just" fontAlgn="t"/>
                      <a:r>
                        <a:rPr lang="en-IN" sz="1600" dirty="0">
                          <a:solidFill>
                            <a:srgbClr val="333333"/>
                          </a:solidFill>
                          <a:effectLst/>
                          <a:latin typeface="inter-regular"/>
                        </a:rPr>
                        <a:t>Shyam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Park street</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Kolkata</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927193428"/>
                  </a:ext>
                </a:extLst>
              </a:tr>
              <a:tr h="284424">
                <a:tc>
                  <a:txBody>
                    <a:bodyPr/>
                    <a:lstStyle/>
                    <a:p>
                      <a:pPr algn="just" fontAlgn="t"/>
                      <a:r>
                        <a:rPr lang="en-IN" sz="1600">
                          <a:solidFill>
                            <a:srgbClr val="333333"/>
                          </a:solidFill>
                          <a:effectLst/>
                          <a:latin typeface="inter-regular"/>
                        </a:rPr>
                        <a:t>Ravi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M.G. Street</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Delhi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43580054"/>
                  </a:ext>
                </a:extLst>
              </a:tr>
              <a:tr h="284424">
                <a:tc>
                  <a:txBody>
                    <a:bodyPr/>
                    <a:lstStyle/>
                    <a:p>
                      <a:pPr algn="just" fontAlgn="t"/>
                      <a:r>
                        <a:rPr lang="en-IN" sz="1600" dirty="0">
                          <a:solidFill>
                            <a:srgbClr val="333333"/>
                          </a:solidFill>
                          <a:effectLst/>
                          <a:latin typeface="inter-regular"/>
                        </a:rPr>
                        <a:t>Hari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Nehru </a:t>
                      </a:r>
                      <a:r>
                        <a:rPr lang="en-IN" sz="1600" dirty="0" err="1">
                          <a:solidFill>
                            <a:srgbClr val="333333"/>
                          </a:solidFill>
                          <a:effectLst/>
                          <a:latin typeface="inter-regular"/>
                        </a:rPr>
                        <a:t>nagar</a:t>
                      </a:r>
                      <a:endParaRPr lang="en-IN" sz="1600" dirty="0">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Hyderabad</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297296571"/>
                  </a:ext>
                </a:extLst>
              </a:tr>
            </a:tbl>
          </a:graphicData>
        </a:graphic>
      </p:graphicFrame>
      <p:graphicFrame>
        <p:nvGraphicFramePr>
          <p:cNvPr id="7" name="Table 6">
            <a:extLst>
              <a:ext uri="{FF2B5EF4-FFF2-40B4-BE49-F238E27FC236}">
                <a16:creationId xmlns:a16="http://schemas.microsoft.com/office/drawing/2014/main" id="{18BE2461-ED46-F114-E4A9-A9E6C40D84BC}"/>
              </a:ext>
            </a:extLst>
          </p:cNvPr>
          <p:cNvGraphicFramePr>
            <a:graphicFrameLocks noGrp="1"/>
          </p:cNvGraphicFramePr>
          <p:nvPr>
            <p:extLst>
              <p:ext uri="{D42A27DB-BD31-4B8C-83A1-F6EECF244321}">
                <p14:modId xmlns:p14="http://schemas.microsoft.com/office/powerpoint/2010/main" val="2550258042"/>
              </p:ext>
            </p:extLst>
          </p:nvPr>
        </p:nvGraphicFramePr>
        <p:xfrm>
          <a:off x="5060719" y="4419906"/>
          <a:ext cx="6467475" cy="1889760"/>
        </p:xfrm>
        <a:graphic>
          <a:graphicData uri="http://schemas.openxmlformats.org/drawingml/2006/table">
            <a:tbl>
              <a:tblPr/>
              <a:tblGrid>
                <a:gridCol w="2155825">
                  <a:extLst>
                    <a:ext uri="{9D8B030D-6E8A-4147-A177-3AD203B41FA5}">
                      <a16:colId xmlns:a16="http://schemas.microsoft.com/office/drawing/2014/main" val="223852468"/>
                    </a:ext>
                  </a:extLst>
                </a:gridCol>
                <a:gridCol w="2155825">
                  <a:extLst>
                    <a:ext uri="{9D8B030D-6E8A-4147-A177-3AD203B41FA5}">
                      <a16:colId xmlns:a16="http://schemas.microsoft.com/office/drawing/2014/main" val="4089479408"/>
                    </a:ext>
                  </a:extLst>
                </a:gridCol>
                <a:gridCol w="2155825">
                  <a:extLst>
                    <a:ext uri="{9D8B030D-6E8A-4147-A177-3AD203B41FA5}">
                      <a16:colId xmlns:a16="http://schemas.microsoft.com/office/drawing/2014/main" val="1307128884"/>
                    </a:ext>
                  </a:extLst>
                </a:gridCol>
              </a:tblGrid>
              <a:tr h="0">
                <a:tc>
                  <a:txBody>
                    <a:bodyPr/>
                    <a:lstStyle/>
                    <a:p>
                      <a:pPr algn="l" fontAlgn="t"/>
                      <a:r>
                        <a:rPr lang="en-IN" sz="1600" dirty="0">
                          <a:solidFill>
                            <a:srgbClr val="000000"/>
                          </a:solidFill>
                          <a:effectLst/>
                          <a:latin typeface="times new roman" panose="02020603050405020304" pitchFamily="18" charset="0"/>
                        </a:rPr>
                        <a:t>EMP_NAME</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BRANCH</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dirty="0">
                          <a:solidFill>
                            <a:srgbClr val="000000"/>
                          </a:solidFill>
                          <a:effectLst/>
                          <a:latin typeface="times new roman" panose="02020603050405020304" pitchFamily="18" charset="0"/>
                        </a:rPr>
                        <a:t>SALARY</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34423161"/>
                  </a:ext>
                </a:extLst>
              </a:tr>
              <a:tr h="0">
                <a:tc>
                  <a:txBody>
                    <a:bodyPr/>
                    <a:lstStyle/>
                    <a:p>
                      <a:pPr algn="just" fontAlgn="t"/>
                      <a:r>
                        <a:rPr lang="en-IN" sz="1600" dirty="0">
                          <a:solidFill>
                            <a:srgbClr val="333333"/>
                          </a:solidFill>
                          <a:effectLst/>
                          <a:latin typeface="inter-regular"/>
                        </a:rPr>
                        <a:t>Ram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Infosys</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10000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79248726"/>
                  </a:ext>
                </a:extLst>
              </a:tr>
              <a:tr h="0">
                <a:tc>
                  <a:txBody>
                    <a:bodyPr/>
                    <a:lstStyle/>
                    <a:p>
                      <a:pPr algn="just" fontAlgn="t"/>
                      <a:r>
                        <a:rPr lang="en-IN" sz="1600" dirty="0">
                          <a:solidFill>
                            <a:srgbClr val="333333"/>
                          </a:solidFill>
                          <a:effectLst/>
                          <a:latin typeface="inter-regular"/>
                        </a:rPr>
                        <a:t>Shyam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Wipro</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20000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00050234"/>
                  </a:ext>
                </a:extLst>
              </a:tr>
              <a:tr h="0">
                <a:tc>
                  <a:txBody>
                    <a:bodyPr/>
                    <a:lstStyle/>
                    <a:p>
                      <a:pPr algn="just" fontAlgn="t"/>
                      <a:r>
                        <a:rPr lang="en-IN" sz="1600">
                          <a:solidFill>
                            <a:srgbClr val="333333"/>
                          </a:solidFill>
                          <a:effectLst/>
                          <a:latin typeface="inter-regular"/>
                        </a:rPr>
                        <a:t>Kuber</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HCL</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30000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22567970"/>
                  </a:ext>
                </a:extLst>
              </a:tr>
              <a:tr h="0">
                <a:tc>
                  <a:txBody>
                    <a:bodyPr/>
                    <a:lstStyle/>
                    <a:p>
                      <a:pPr algn="just" fontAlgn="t"/>
                      <a:r>
                        <a:rPr lang="en-IN" sz="1600">
                          <a:solidFill>
                            <a:srgbClr val="333333"/>
                          </a:solidFill>
                          <a:effectLst/>
                          <a:latin typeface="inter-regular"/>
                        </a:rPr>
                        <a:t>Hari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a:solidFill>
                            <a:srgbClr val="333333"/>
                          </a:solidFill>
                          <a:effectLst/>
                          <a:latin typeface="inter-regular"/>
                        </a:rPr>
                        <a:t>TCS</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50000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682624834"/>
                  </a:ext>
                </a:extLst>
              </a:tr>
            </a:tbl>
          </a:graphicData>
        </a:graphic>
      </p:graphicFrame>
      <p:pic>
        <p:nvPicPr>
          <p:cNvPr id="5" name="Picture 4">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303524" y="6312510"/>
            <a:ext cx="4457700" cy="485775"/>
          </a:xfrm>
          <a:prstGeom prst="rect">
            <a:avLst/>
          </a:prstGeom>
        </p:spPr>
      </p:pic>
    </p:spTree>
    <p:extLst>
      <p:ext uri="{BB962C8B-B14F-4D97-AF65-F5344CB8AC3E}">
        <p14:creationId xmlns:p14="http://schemas.microsoft.com/office/powerpoint/2010/main" val="4177183679"/>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678125E-1953-F65B-E49F-4DBCDAB38E57}"/>
              </a:ext>
            </a:extLst>
          </p:cNvPr>
          <p:cNvSpPr>
            <a:spLocks noGrp="1"/>
          </p:cNvSpPr>
          <p:nvPr>
            <p:ph type="title"/>
          </p:nvPr>
        </p:nvSpPr>
        <p:spPr>
          <a:xfrm>
            <a:off x="630936" y="630936"/>
            <a:ext cx="3599688" cy="1463040"/>
          </a:xfrm>
        </p:spPr>
        <p:txBody>
          <a:bodyPr anchor="ctr">
            <a:normAutofit/>
          </a:bodyPr>
          <a:lstStyle/>
          <a:p>
            <a:r>
              <a:rPr lang="en-IN" sz="4800" b="1" i="0" dirty="0">
                <a:solidFill>
                  <a:srgbClr val="FFFFFF"/>
                </a:solidFill>
                <a:effectLst/>
                <a:latin typeface="inter-bold"/>
              </a:rPr>
              <a:t>Input:</a:t>
            </a:r>
            <a:br>
              <a:rPr lang="en-IN" sz="4800" b="0" i="0" dirty="0">
                <a:solidFill>
                  <a:srgbClr val="FFFFFF"/>
                </a:solidFill>
                <a:effectLst/>
                <a:latin typeface="inter-regular"/>
              </a:rPr>
            </a:br>
            <a:endParaRPr lang="en-IN" sz="4800" dirty="0">
              <a:solidFill>
                <a:srgbClr val="FFFFFF"/>
              </a:solidFill>
            </a:endParaRPr>
          </a:p>
        </p:txBody>
      </p:sp>
      <p:sp>
        <p:nvSpPr>
          <p:cNvPr id="17"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E76CC3-F322-962B-C685-6E9752DA177E}"/>
              </a:ext>
            </a:extLst>
          </p:cNvPr>
          <p:cNvSpPr>
            <a:spLocks noGrp="1"/>
          </p:cNvSpPr>
          <p:nvPr>
            <p:ph idx="1"/>
          </p:nvPr>
        </p:nvSpPr>
        <p:spPr>
          <a:xfrm>
            <a:off x="4474462" y="875488"/>
            <a:ext cx="7074409" cy="1218487"/>
          </a:xfrm>
        </p:spPr>
        <p:txBody>
          <a:bodyPr anchor="ctr">
            <a:normAutofit fontScale="92500" lnSpcReduction="10000"/>
          </a:bodyPr>
          <a:lstStyle/>
          <a:p>
            <a:pPr>
              <a:buFont typeface="+mj-lt"/>
              <a:buAutoNum type="arabicPeriod"/>
            </a:pPr>
            <a:r>
              <a:rPr lang="en-IN" b="0" i="0" dirty="0">
                <a:solidFill>
                  <a:srgbClr val="FFFFFF"/>
                </a:solidFill>
                <a:effectLst/>
                <a:latin typeface="inter-regular"/>
              </a:rPr>
              <a:t>(EMPLOYEE ⋈ FACT_WORKERS)</a:t>
            </a:r>
          </a:p>
          <a:p>
            <a:pPr marL="0" indent="0">
              <a:buNone/>
            </a:pPr>
            <a:r>
              <a:rPr lang="en-IN" b="1" i="0" dirty="0">
                <a:solidFill>
                  <a:srgbClr val="FFFFFF"/>
                </a:solidFill>
                <a:effectLst/>
                <a:latin typeface="inter-bold"/>
              </a:rPr>
              <a:t>Output:</a:t>
            </a:r>
            <a:endParaRPr lang="en-IN" dirty="0">
              <a:solidFill>
                <a:srgbClr val="FFFFFF"/>
              </a:solidFill>
              <a:latin typeface="inter-regular"/>
            </a:endParaRPr>
          </a:p>
          <a:p>
            <a:pPr marL="0" indent="0">
              <a:buNone/>
            </a:pPr>
            <a:r>
              <a:rPr lang="en-IN" sz="1700" b="0" i="0" dirty="0">
                <a:solidFill>
                  <a:srgbClr val="FFFFFF"/>
                </a:solidFill>
                <a:effectLst/>
                <a:latin typeface="inter-regular"/>
              </a:rPr>
              <a:t>  </a:t>
            </a:r>
          </a:p>
          <a:p>
            <a:endParaRPr lang="en-IN" sz="1700" dirty="0">
              <a:solidFill>
                <a:srgbClr val="FFFFFF"/>
              </a:solidFill>
            </a:endParaRPr>
          </a:p>
        </p:txBody>
      </p:sp>
      <p:graphicFrame>
        <p:nvGraphicFramePr>
          <p:cNvPr id="8" name="Table 7">
            <a:extLst>
              <a:ext uri="{FF2B5EF4-FFF2-40B4-BE49-F238E27FC236}">
                <a16:creationId xmlns:a16="http://schemas.microsoft.com/office/drawing/2014/main" id="{810EF1DC-1F01-4B36-8A39-9E96061158C3}"/>
              </a:ext>
            </a:extLst>
          </p:cNvPr>
          <p:cNvGraphicFramePr>
            <a:graphicFrameLocks noGrp="1"/>
          </p:cNvGraphicFramePr>
          <p:nvPr>
            <p:extLst>
              <p:ext uri="{D42A27DB-BD31-4B8C-83A1-F6EECF244321}">
                <p14:modId xmlns:p14="http://schemas.microsoft.com/office/powerpoint/2010/main" val="2101635725"/>
              </p:ext>
            </p:extLst>
          </p:nvPr>
        </p:nvGraphicFramePr>
        <p:xfrm>
          <a:off x="630936" y="3134681"/>
          <a:ext cx="10917939" cy="2952729"/>
        </p:xfrm>
        <a:graphic>
          <a:graphicData uri="http://schemas.openxmlformats.org/drawingml/2006/table">
            <a:tbl>
              <a:tblPr firstRow="1" bandRow="1">
                <a:noFill/>
              </a:tblPr>
              <a:tblGrid>
                <a:gridCol w="2788198">
                  <a:extLst>
                    <a:ext uri="{9D8B030D-6E8A-4147-A177-3AD203B41FA5}">
                      <a16:colId xmlns:a16="http://schemas.microsoft.com/office/drawing/2014/main" val="298680407"/>
                    </a:ext>
                  </a:extLst>
                </a:gridCol>
                <a:gridCol w="2004246">
                  <a:extLst>
                    <a:ext uri="{9D8B030D-6E8A-4147-A177-3AD203B41FA5}">
                      <a16:colId xmlns:a16="http://schemas.microsoft.com/office/drawing/2014/main" val="3541997924"/>
                    </a:ext>
                  </a:extLst>
                </a:gridCol>
                <a:gridCol w="1766726">
                  <a:extLst>
                    <a:ext uri="{9D8B030D-6E8A-4147-A177-3AD203B41FA5}">
                      <a16:colId xmlns:a16="http://schemas.microsoft.com/office/drawing/2014/main" val="1810487222"/>
                    </a:ext>
                  </a:extLst>
                </a:gridCol>
                <a:gridCol w="2214413">
                  <a:extLst>
                    <a:ext uri="{9D8B030D-6E8A-4147-A177-3AD203B41FA5}">
                      <a16:colId xmlns:a16="http://schemas.microsoft.com/office/drawing/2014/main" val="4060862522"/>
                    </a:ext>
                  </a:extLst>
                </a:gridCol>
                <a:gridCol w="2144356">
                  <a:extLst>
                    <a:ext uri="{9D8B030D-6E8A-4147-A177-3AD203B41FA5}">
                      <a16:colId xmlns:a16="http://schemas.microsoft.com/office/drawing/2014/main" val="1169300800"/>
                    </a:ext>
                  </a:extLst>
                </a:gridCol>
              </a:tblGrid>
              <a:tr h="819846">
                <a:tc>
                  <a:txBody>
                    <a:bodyPr/>
                    <a:lstStyle/>
                    <a:p>
                      <a:pPr algn="l" fontAlgn="t"/>
                      <a:r>
                        <a:rPr lang="en-IN" sz="3400" b="0" cap="none" spc="0">
                          <a:solidFill>
                            <a:schemeClr val="tx1"/>
                          </a:solidFill>
                          <a:effectLst/>
                          <a:latin typeface="times new roman" panose="02020603050405020304" pitchFamily="18" charset="0"/>
                        </a:rPr>
                        <a:t>EMP_NAME</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STREET</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CITY</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BRANCH</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SALARY</a:t>
                      </a:r>
                    </a:p>
                  </a:txBody>
                  <a:tcPr marL="0" marR="192151" marT="38430" marB="192151"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2400838273"/>
                  </a:ext>
                </a:extLst>
              </a:tr>
              <a:tr h="710961">
                <a:tc>
                  <a:txBody>
                    <a:bodyPr/>
                    <a:lstStyle/>
                    <a:p>
                      <a:pPr algn="just" fontAlgn="t"/>
                      <a:r>
                        <a:rPr lang="en-IN" sz="2500" cap="none" spc="0">
                          <a:solidFill>
                            <a:schemeClr val="tx1"/>
                          </a:solidFill>
                          <a:effectLst/>
                          <a:latin typeface="inter-regular"/>
                        </a:rPr>
                        <a:t>Ram</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Civil line</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Mumbai</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Infosys</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10000</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extLst>
                  <a:ext uri="{0D108BD9-81ED-4DB2-BD59-A6C34878D82A}">
                    <a16:rowId xmlns:a16="http://schemas.microsoft.com/office/drawing/2014/main" val="1882631453"/>
                  </a:ext>
                </a:extLst>
              </a:tr>
              <a:tr h="710961">
                <a:tc>
                  <a:txBody>
                    <a:bodyPr/>
                    <a:lstStyle/>
                    <a:p>
                      <a:pPr algn="just" fontAlgn="t"/>
                      <a:r>
                        <a:rPr lang="en-IN" sz="2500" cap="none" spc="0">
                          <a:solidFill>
                            <a:schemeClr val="tx1"/>
                          </a:solidFill>
                          <a:effectLst/>
                          <a:latin typeface="inter-regular"/>
                        </a:rPr>
                        <a:t>Shyam</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Park street</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Kolkata</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Wipro</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20000</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005316799"/>
                  </a:ext>
                </a:extLst>
              </a:tr>
              <a:tr h="710961">
                <a:tc>
                  <a:txBody>
                    <a:bodyPr/>
                    <a:lstStyle/>
                    <a:p>
                      <a:pPr algn="just" fontAlgn="t"/>
                      <a:r>
                        <a:rPr lang="en-IN" sz="2500" cap="none" spc="0">
                          <a:solidFill>
                            <a:schemeClr val="tx1"/>
                          </a:solidFill>
                          <a:effectLst/>
                          <a:latin typeface="inter-regular"/>
                        </a:rPr>
                        <a:t>Hari</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Nehru nagar</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Hyderabad</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TCS</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50000</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331488890"/>
                  </a:ext>
                </a:extLst>
              </a:tr>
            </a:tbl>
          </a:graphicData>
        </a:graphic>
      </p:graphicFrame>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59279" y="6065287"/>
            <a:ext cx="4457700" cy="485775"/>
          </a:xfrm>
          <a:prstGeom prst="rect">
            <a:avLst/>
          </a:prstGeom>
        </p:spPr>
      </p:pic>
    </p:spTree>
    <p:extLst>
      <p:ext uri="{BB962C8B-B14F-4D97-AF65-F5344CB8AC3E}">
        <p14:creationId xmlns:p14="http://schemas.microsoft.com/office/powerpoint/2010/main" val="12726226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7F931-852F-8A6D-291F-825405D45722}"/>
              </a:ext>
            </a:extLst>
          </p:cNvPr>
          <p:cNvSpPr>
            <a:spLocks noGrp="1"/>
          </p:cNvSpPr>
          <p:nvPr>
            <p:ph type="title"/>
          </p:nvPr>
        </p:nvSpPr>
        <p:spPr>
          <a:xfrm>
            <a:off x="686834" y="1153572"/>
            <a:ext cx="3200400" cy="4461163"/>
          </a:xfrm>
        </p:spPr>
        <p:txBody>
          <a:bodyPr>
            <a:normAutofit/>
          </a:bodyPr>
          <a:lstStyle/>
          <a:p>
            <a:r>
              <a:rPr lang="en-US" b="0" i="0">
                <a:solidFill>
                  <a:srgbClr val="FFFFFF"/>
                </a:solidFill>
                <a:effectLst/>
                <a:latin typeface="inter-regular"/>
              </a:rPr>
              <a:t>An outer join is basically of three types:</a:t>
            </a:r>
            <a:endParaRPr lang="en-IN">
              <a:solidFill>
                <a:srgbClr val="FFFFFF"/>
              </a:solidFill>
            </a:endParaRPr>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76135" y="6115050"/>
            <a:ext cx="4457700" cy="485775"/>
          </a:xfrm>
          <a:prstGeom prst="rect">
            <a:avLst/>
          </a:prstGeom>
        </p:spPr>
      </p:pic>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0AD4A79-A5B7-9978-AC6B-71611E26DE95}"/>
              </a:ext>
            </a:extLst>
          </p:cNvPr>
          <p:cNvSpPr>
            <a:spLocks noGrp="1"/>
          </p:cNvSpPr>
          <p:nvPr>
            <p:ph idx="1"/>
          </p:nvPr>
        </p:nvSpPr>
        <p:spPr>
          <a:xfrm>
            <a:off x="4447308" y="1858297"/>
            <a:ext cx="6906491" cy="4318666"/>
          </a:xfrm>
        </p:spPr>
        <p:txBody>
          <a:bodyPr anchor="ctr">
            <a:normAutofit/>
          </a:bodyPr>
          <a:lstStyle/>
          <a:p>
            <a:pPr>
              <a:buFont typeface="+mj-lt"/>
              <a:buAutoNum type="alphaLcPeriod"/>
            </a:pPr>
            <a:r>
              <a:rPr lang="en-US" b="1" i="0" dirty="0">
                <a:effectLst/>
                <a:latin typeface="inter-regular"/>
              </a:rPr>
              <a:t>Left outer join, b. Right outer join, </a:t>
            </a:r>
            <a:r>
              <a:rPr lang="en-US" b="1" dirty="0">
                <a:latin typeface="inter-regular"/>
              </a:rPr>
              <a:t>c. </a:t>
            </a:r>
            <a:r>
              <a:rPr lang="en-US" b="1" i="0" dirty="0">
                <a:effectLst/>
                <a:latin typeface="inter-regular"/>
              </a:rPr>
              <a:t>Full outer join</a:t>
            </a:r>
          </a:p>
          <a:p>
            <a:pPr marL="0" indent="0">
              <a:buNone/>
            </a:pPr>
            <a:r>
              <a:rPr lang="en-US" b="0" i="0" dirty="0">
                <a:effectLst/>
                <a:latin typeface="erdana"/>
              </a:rPr>
              <a:t>Left outer join:</a:t>
            </a:r>
          </a:p>
          <a:p>
            <a:pPr>
              <a:buFont typeface="Arial" panose="020B0604020202020204" pitchFamily="34" charset="0"/>
              <a:buChar char="•"/>
            </a:pPr>
            <a:r>
              <a:rPr lang="en-US" b="0" i="0" dirty="0">
                <a:effectLst/>
                <a:latin typeface="inter-regular"/>
              </a:rPr>
              <a:t>Left outer join contains the set of tuples of all combinations in R and S that are equal on their common attribute names.</a:t>
            </a:r>
          </a:p>
          <a:p>
            <a:pPr>
              <a:buFont typeface="Arial" panose="020B0604020202020204" pitchFamily="34" charset="0"/>
              <a:buChar char="•"/>
            </a:pPr>
            <a:r>
              <a:rPr lang="en-US" b="0" i="0" dirty="0">
                <a:effectLst/>
                <a:latin typeface="inter-regular"/>
              </a:rPr>
              <a:t>In the left outer join, tuples in R have no matching tuples in S.</a:t>
            </a:r>
          </a:p>
          <a:p>
            <a:pPr>
              <a:buFont typeface="Arial" panose="020B0604020202020204" pitchFamily="34" charset="0"/>
              <a:buChar char="•"/>
            </a:pPr>
            <a:r>
              <a:rPr lang="en-US" b="0" i="0" dirty="0">
                <a:effectLst/>
                <a:latin typeface="inter-regular"/>
              </a:rPr>
              <a:t>It is denoted by ⟕.</a:t>
            </a:r>
          </a:p>
          <a:p>
            <a:endParaRPr lang="en-US" b="0" i="0" dirty="0">
              <a:effectLst/>
              <a:latin typeface="inter-regular"/>
            </a:endParaRPr>
          </a:p>
          <a:p>
            <a:pPr>
              <a:buFont typeface="Arial" panose="020B0604020202020204" pitchFamily="34" charset="0"/>
              <a:buChar char="•"/>
            </a:pPr>
            <a:endParaRPr lang="en-US" b="0" i="0" dirty="0">
              <a:effectLst/>
              <a:latin typeface="inter-regular"/>
            </a:endParaRPr>
          </a:p>
          <a:p>
            <a:endParaRPr lang="en-IN" dirty="0"/>
          </a:p>
        </p:txBody>
      </p:sp>
    </p:spTree>
    <p:extLst>
      <p:ext uri="{BB962C8B-B14F-4D97-AF65-F5344CB8AC3E}">
        <p14:creationId xmlns:p14="http://schemas.microsoft.com/office/powerpoint/2010/main" val="22250450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C1742-9855-5972-A524-73B7D3AC2263}"/>
              </a:ext>
            </a:extLst>
          </p:cNvPr>
          <p:cNvSpPr>
            <a:spLocks noGrp="1"/>
          </p:cNvSpPr>
          <p:nvPr>
            <p:ph type="title"/>
          </p:nvPr>
        </p:nvSpPr>
        <p:spPr>
          <a:xfrm>
            <a:off x="630936" y="640080"/>
            <a:ext cx="4818888" cy="1481328"/>
          </a:xfrm>
        </p:spPr>
        <p:txBody>
          <a:bodyPr anchor="b">
            <a:normAutofit fontScale="90000"/>
          </a:bodyPr>
          <a:lstStyle/>
          <a:p>
            <a:r>
              <a:rPr lang="en-US" sz="2400" b="1" i="0" dirty="0">
                <a:effectLst/>
                <a:latin typeface="inter-bold"/>
              </a:rPr>
              <a:t>Example:</a:t>
            </a:r>
            <a:r>
              <a:rPr lang="en-US" sz="2400" b="0" i="0" dirty="0">
                <a:effectLst/>
                <a:latin typeface="inter-regular"/>
              </a:rPr>
              <a:t> Using the above EMPLOYEE table and FACT_WORKERS table</a:t>
            </a:r>
            <a:br>
              <a:rPr lang="en-US" sz="5400" b="0" i="0" dirty="0">
                <a:effectLst/>
                <a:latin typeface="inter-regular"/>
              </a:rPr>
            </a:br>
            <a:endParaRPr lang="en-IN" sz="5400" dirty="0"/>
          </a:p>
        </p:txBody>
      </p:sp>
      <p:sp>
        <p:nvSpPr>
          <p:cNvPr id="12"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1B40EC-3C15-F175-2318-474E37036315}"/>
              </a:ext>
            </a:extLst>
          </p:cNvPr>
          <p:cNvSpPr>
            <a:spLocks noGrp="1"/>
          </p:cNvSpPr>
          <p:nvPr>
            <p:ph idx="1"/>
          </p:nvPr>
        </p:nvSpPr>
        <p:spPr>
          <a:xfrm>
            <a:off x="630936" y="2660904"/>
            <a:ext cx="4818888" cy="3547872"/>
          </a:xfrm>
        </p:spPr>
        <p:txBody>
          <a:bodyPr anchor="t">
            <a:normAutofit/>
          </a:bodyPr>
          <a:lstStyle/>
          <a:p>
            <a:r>
              <a:rPr lang="en-US" sz="2200" b="1" i="0" dirty="0">
                <a:effectLst/>
                <a:latin typeface="inter-bold"/>
              </a:rPr>
              <a:t>Input: </a:t>
            </a:r>
            <a:r>
              <a:rPr lang="en-IN" sz="2200" b="0" i="0" dirty="0">
                <a:effectLst/>
                <a:latin typeface="inter-regular"/>
              </a:rPr>
              <a:t>EMPLOYEE ⟕ FACT_WORKERS   </a:t>
            </a:r>
          </a:p>
          <a:p>
            <a:endParaRPr lang="en-IN" sz="2200" dirty="0"/>
          </a:p>
        </p:txBody>
      </p:sp>
      <p:graphicFrame>
        <p:nvGraphicFramePr>
          <p:cNvPr id="5" name="Table 4">
            <a:extLst>
              <a:ext uri="{FF2B5EF4-FFF2-40B4-BE49-F238E27FC236}">
                <a16:creationId xmlns:a16="http://schemas.microsoft.com/office/drawing/2014/main" id="{87F01AB2-99D4-6926-FAF7-95D36D4AFE5E}"/>
              </a:ext>
            </a:extLst>
          </p:cNvPr>
          <p:cNvGraphicFramePr>
            <a:graphicFrameLocks noGrp="1"/>
          </p:cNvGraphicFramePr>
          <p:nvPr>
            <p:extLst>
              <p:ext uri="{D42A27DB-BD31-4B8C-83A1-F6EECF244321}">
                <p14:modId xmlns:p14="http://schemas.microsoft.com/office/powerpoint/2010/main" val="2399147503"/>
              </p:ext>
            </p:extLst>
          </p:nvPr>
        </p:nvGraphicFramePr>
        <p:xfrm>
          <a:off x="5155679" y="1235411"/>
          <a:ext cx="6275899" cy="4581728"/>
        </p:xfrm>
        <a:graphic>
          <a:graphicData uri="http://schemas.openxmlformats.org/drawingml/2006/table">
            <a:tbl>
              <a:tblPr firstRow="1" bandRow="1"/>
              <a:tblGrid>
                <a:gridCol w="1521168">
                  <a:extLst>
                    <a:ext uri="{9D8B030D-6E8A-4147-A177-3AD203B41FA5}">
                      <a16:colId xmlns:a16="http://schemas.microsoft.com/office/drawing/2014/main" val="1482174312"/>
                    </a:ext>
                  </a:extLst>
                </a:gridCol>
                <a:gridCol w="1114043">
                  <a:extLst>
                    <a:ext uri="{9D8B030D-6E8A-4147-A177-3AD203B41FA5}">
                      <a16:colId xmlns:a16="http://schemas.microsoft.com/office/drawing/2014/main" val="701890314"/>
                    </a:ext>
                  </a:extLst>
                </a:gridCol>
                <a:gridCol w="1227545">
                  <a:extLst>
                    <a:ext uri="{9D8B030D-6E8A-4147-A177-3AD203B41FA5}">
                      <a16:colId xmlns:a16="http://schemas.microsoft.com/office/drawing/2014/main" val="2654077110"/>
                    </a:ext>
                  </a:extLst>
                </a:gridCol>
                <a:gridCol w="1225077">
                  <a:extLst>
                    <a:ext uri="{9D8B030D-6E8A-4147-A177-3AD203B41FA5}">
                      <a16:colId xmlns:a16="http://schemas.microsoft.com/office/drawing/2014/main" val="976995257"/>
                    </a:ext>
                  </a:extLst>
                </a:gridCol>
                <a:gridCol w="1188066">
                  <a:extLst>
                    <a:ext uri="{9D8B030D-6E8A-4147-A177-3AD203B41FA5}">
                      <a16:colId xmlns:a16="http://schemas.microsoft.com/office/drawing/2014/main" val="166486538"/>
                    </a:ext>
                  </a:extLst>
                </a:gridCol>
              </a:tblGrid>
              <a:tr h="815648">
                <a:tc>
                  <a:txBody>
                    <a:bodyPr/>
                    <a:lstStyle/>
                    <a:p>
                      <a:pPr algn="l" fontAlgn="t"/>
                      <a:r>
                        <a:rPr lang="en-IN" sz="1500">
                          <a:solidFill>
                            <a:srgbClr val="000000"/>
                          </a:solidFill>
                          <a:effectLst/>
                          <a:latin typeface="times new roman" panose="02020603050405020304" pitchFamily="18" charset="0"/>
                        </a:rPr>
                        <a:t>EMP_NAME</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STREET</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CITY</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BRANCH</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SALARY</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621239200"/>
                  </a:ext>
                </a:extLst>
              </a:tr>
              <a:tr h="714951">
                <a:tc>
                  <a:txBody>
                    <a:bodyPr/>
                    <a:lstStyle/>
                    <a:p>
                      <a:pPr algn="just" fontAlgn="t"/>
                      <a:r>
                        <a:rPr lang="en-IN" sz="1500">
                          <a:solidFill>
                            <a:srgbClr val="333333"/>
                          </a:solidFill>
                          <a:effectLst/>
                          <a:latin typeface="inter-regular"/>
                        </a:rPr>
                        <a:t>Ram</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Civil line</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Mumbai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Infosys</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10000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11715314"/>
                  </a:ext>
                </a:extLst>
              </a:tr>
              <a:tr h="714951">
                <a:tc>
                  <a:txBody>
                    <a:bodyPr/>
                    <a:lstStyle/>
                    <a:p>
                      <a:pPr algn="just" fontAlgn="t"/>
                      <a:r>
                        <a:rPr lang="en-IN" sz="1500">
                          <a:solidFill>
                            <a:srgbClr val="333333"/>
                          </a:solidFill>
                          <a:effectLst/>
                          <a:latin typeface="inter-regular"/>
                        </a:rPr>
                        <a:t>Shyam</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Park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Kolkata</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Wipro</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20000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40832204"/>
                  </a:ext>
                </a:extLst>
              </a:tr>
              <a:tr h="1168089">
                <a:tc>
                  <a:txBody>
                    <a:bodyPr/>
                    <a:lstStyle/>
                    <a:p>
                      <a:pPr algn="just" fontAlgn="t"/>
                      <a:r>
                        <a:rPr lang="en-IN" sz="1500">
                          <a:solidFill>
                            <a:srgbClr val="333333"/>
                          </a:solidFill>
                          <a:effectLst/>
                          <a:latin typeface="inter-regular"/>
                        </a:rPr>
                        <a:t>Hari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Nehru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Hyderabad</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TCS</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50000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82210409"/>
                  </a:ext>
                </a:extLst>
              </a:tr>
              <a:tr h="1168089">
                <a:tc>
                  <a:txBody>
                    <a:bodyPr/>
                    <a:lstStyle/>
                    <a:p>
                      <a:pPr algn="just" fontAlgn="t"/>
                      <a:r>
                        <a:rPr lang="en-IN" sz="1500">
                          <a:solidFill>
                            <a:srgbClr val="333333"/>
                          </a:solidFill>
                          <a:effectLst/>
                          <a:latin typeface="inter-regular"/>
                        </a:rPr>
                        <a:t>Ravi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M.G.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dirty="0">
                          <a:solidFill>
                            <a:srgbClr val="333333"/>
                          </a:solidFill>
                          <a:effectLst/>
                          <a:latin typeface="inter-regular"/>
                        </a:rPr>
                        <a:t>Delhi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dirty="0">
                          <a:solidFill>
                            <a:srgbClr val="333333"/>
                          </a:solidFill>
                          <a:effectLst/>
                          <a:latin typeface="inter-regular"/>
                        </a:rPr>
                        <a:t>NULL</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0086892"/>
                  </a:ext>
                </a:extLst>
              </a:tr>
            </a:tbl>
          </a:graphicData>
        </a:graphic>
      </p:graphicFrame>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6973878" y="6169582"/>
            <a:ext cx="4457700" cy="485775"/>
          </a:xfrm>
          <a:prstGeom prst="rect">
            <a:avLst/>
          </a:prstGeom>
        </p:spPr>
      </p:pic>
    </p:spTree>
    <p:extLst>
      <p:ext uri="{BB962C8B-B14F-4D97-AF65-F5344CB8AC3E}">
        <p14:creationId xmlns:p14="http://schemas.microsoft.com/office/powerpoint/2010/main" val="38717967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008A77-2EA3-FB57-EE69-28276A5AFC9C}"/>
              </a:ext>
            </a:extLst>
          </p:cNvPr>
          <p:cNvSpPr>
            <a:spLocks noGrp="1"/>
          </p:cNvSpPr>
          <p:nvPr>
            <p:ph type="title"/>
          </p:nvPr>
        </p:nvSpPr>
        <p:spPr>
          <a:xfrm>
            <a:off x="630936" y="640080"/>
            <a:ext cx="4818888" cy="1481328"/>
          </a:xfrm>
        </p:spPr>
        <p:txBody>
          <a:bodyPr anchor="b">
            <a:normAutofit/>
          </a:bodyPr>
          <a:lstStyle/>
          <a:p>
            <a:r>
              <a:rPr lang="en-IN" sz="5400" b="0" i="0">
                <a:effectLst/>
                <a:latin typeface="erdana"/>
              </a:rPr>
              <a:t>Right outer join:</a:t>
            </a:r>
            <a:endParaRPr lang="en-IN" sz="5400"/>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4E0A58F-6C38-8BF0-5B74-4E1D24F4AF8A}"/>
              </a:ext>
            </a:extLst>
          </p:cNvPr>
          <p:cNvSpPr>
            <a:spLocks noGrp="1"/>
          </p:cNvSpPr>
          <p:nvPr>
            <p:ph idx="1"/>
          </p:nvPr>
        </p:nvSpPr>
        <p:spPr>
          <a:xfrm>
            <a:off x="630936" y="2660904"/>
            <a:ext cx="4818888" cy="3547872"/>
          </a:xfrm>
        </p:spPr>
        <p:txBody>
          <a:bodyPr anchor="t">
            <a:normAutofit/>
          </a:bodyPr>
          <a:lstStyle/>
          <a:p>
            <a:pPr>
              <a:buFont typeface="Arial" panose="020B0604020202020204" pitchFamily="34" charset="0"/>
              <a:buChar char="•"/>
            </a:pPr>
            <a:r>
              <a:rPr lang="en-US" sz="2000" b="0" i="0" dirty="0">
                <a:effectLst/>
                <a:latin typeface="inter-regular"/>
              </a:rPr>
              <a:t>Right outer join contains the set of tuples of all combinations in R and S that are equal on their common attribute names.</a:t>
            </a:r>
          </a:p>
          <a:p>
            <a:pPr>
              <a:buFont typeface="Arial" panose="020B0604020202020204" pitchFamily="34" charset="0"/>
              <a:buChar char="•"/>
            </a:pPr>
            <a:r>
              <a:rPr lang="en-US" sz="2000" b="0" i="0" dirty="0">
                <a:effectLst/>
                <a:latin typeface="inter-regular"/>
              </a:rPr>
              <a:t>In right outer join, tuples in S have no matching tuples in R.</a:t>
            </a:r>
          </a:p>
          <a:p>
            <a:pPr>
              <a:buFont typeface="Arial" panose="020B0604020202020204" pitchFamily="34" charset="0"/>
              <a:buChar char="•"/>
            </a:pPr>
            <a:r>
              <a:rPr lang="en-US" sz="2000" b="0" i="0" dirty="0">
                <a:effectLst/>
                <a:latin typeface="inter-regular"/>
              </a:rPr>
              <a:t>It is denoted by ⟖.</a:t>
            </a:r>
          </a:p>
          <a:p>
            <a:r>
              <a:rPr lang="en-US" sz="2000" b="1" i="0" dirty="0">
                <a:effectLst/>
                <a:latin typeface="inter-bold"/>
              </a:rPr>
              <a:t>Example:</a:t>
            </a:r>
            <a:r>
              <a:rPr lang="en-US" sz="2000" b="0" i="0" dirty="0">
                <a:effectLst/>
                <a:latin typeface="inter-regular"/>
              </a:rPr>
              <a:t> Using the above EMPLOYEE table and FACT_WORKERS Relation</a:t>
            </a:r>
          </a:p>
          <a:p>
            <a:r>
              <a:rPr lang="en-US" sz="2000" b="1" i="0" dirty="0">
                <a:effectLst/>
                <a:latin typeface="inter-bold"/>
              </a:rPr>
              <a:t>Input: </a:t>
            </a:r>
            <a:r>
              <a:rPr lang="en-IN" sz="2000" b="0" i="0" dirty="0">
                <a:effectLst/>
                <a:latin typeface="inter-regular"/>
              </a:rPr>
              <a:t>EMPLOYEE ⟖ FACT_WORKERS  </a:t>
            </a:r>
          </a:p>
          <a:p>
            <a:endParaRPr lang="en-US" sz="2000" b="0" i="0" dirty="0">
              <a:effectLst/>
              <a:latin typeface="inter-regular"/>
            </a:endParaRPr>
          </a:p>
          <a:p>
            <a:endParaRPr lang="en-IN" sz="2000" dirty="0"/>
          </a:p>
        </p:txBody>
      </p:sp>
      <p:graphicFrame>
        <p:nvGraphicFramePr>
          <p:cNvPr id="6" name="Table 5">
            <a:extLst>
              <a:ext uri="{FF2B5EF4-FFF2-40B4-BE49-F238E27FC236}">
                <a16:creationId xmlns:a16="http://schemas.microsoft.com/office/drawing/2014/main" id="{9A1B057F-F3EF-19CC-970C-C0E61C7A3C59}"/>
              </a:ext>
            </a:extLst>
          </p:cNvPr>
          <p:cNvGraphicFramePr>
            <a:graphicFrameLocks noGrp="1"/>
          </p:cNvGraphicFramePr>
          <p:nvPr>
            <p:extLst>
              <p:ext uri="{D42A27DB-BD31-4B8C-83A1-F6EECF244321}">
                <p14:modId xmlns:p14="http://schemas.microsoft.com/office/powerpoint/2010/main" val="2112135802"/>
              </p:ext>
            </p:extLst>
          </p:nvPr>
        </p:nvGraphicFramePr>
        <p:xfrm>
          <a:off x="6099048" y="2378983"/>
          <a:ext cx="5458971" cy="2823657"/>
        </p:xfrm>
        <a:graphic>
          <a:graphicData uri="http://schemas.openxmlformats.org/drawingml/2006/table">
            <a:tbl>
              <a:tblPr/>
              <a:tblGrid>
                <a:gridCol w="1321058">
                  <a:extLst>
                    <a:ext uri="{9D8B030D-6E8A-4147-A177-3AD203B41FA5}">
                      <a16:colId xmlns:a16="http://schemas.microsoft.com/office/drawing/2014/main" val="416637782"/>
                    </a:ext>
                  </a:extLst>
                </a:gridCol>
                <a:gridCol w="1064957">
                  <a:extLst>
                    <a:ext uri="{9D8B030D-6E8A-4147-A177-3AD203B41FA5}">
                      <a16:colId xmlns:a16="http://schemas.microsoft.com/office/drawing/2014/main" val="4215795461"/>
                    </a:ext>
                  </a:extLst>
                </a:gridCol>
                <a:gridCol w="1032944">
                  <a:extLst>
                    <a:ext uri="{9D8B030D-6E8A-4147-A177-3AD203B41FA5}">
                      <a16:colId xmlns:a16="http://schemas.microsoft.com/office/drawing/2014/main" val="1239546601"/>
                    </a:ext>
                  </a:extLst>
                </a:gridCol>
                <a:gridCol w="968919">
                  <a:extLst>
                    <a:ext uri="{9D8B030D-6E8A-4147-A177-3AD203B41FA5}">
                      <a16:colId xmlns:a16="http://schemas.microsoft.com/office/drawing/2014/main" val="2714913679"/>
                    </a:ext>
                  </a:extLst>
                </a:gridCol>
                <a:gridCol w="1071093">
                  <a:extLst>
                    <a:ext uri="{9D8B030D-6E8A-4147-A177-3AD203B41FA5}">
                      <a16:colId xmlns:a16="http://schemas.microsoft.com/office/drawing/2014/main" val="1084992378"/>
                    </a:ext>
                  </a:extLst>
                </a:gridCol>
              </a:tblGrid>
              <a:tr h="557844">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EMP_NAME</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BRANCH</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SALARY</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STREET</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CITY</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883271820"/>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Ram</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Infosys</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10000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Civil line</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Mumbai</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45716677"/>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Shyam</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Wipro</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20000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Park street</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Kolkata</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653201017"/>
                  </a:ext>
                </a:extLst>
              </a:tr>
              <a:tr h="798888">
                <a:tc>
                  <a:txBody>
                    <a:bodyPr/>
                    <a:lstStyle/>
                    <a:p>
                      <a:pPr algn="just" fontAlgn="t">
                        <a:spcBef>
                          <a:spcPts val="0"/>
                        </a:spcBef>
                        <a:spcAft>
                          <a:spcPts val="0"/>
                        </a:spcAft>
                      </a:pPr>
                      <a:r>
                        <a:rPr lang="en-IN" sz="1500" b="0" i="0" u="none" strike="noStrike">
                          <a:solidFill>
                            <a:srgbClr val="333333"/>
                          </a:solidFill>
                          <a:effectLst/>
                          <a:latin typeface="inter-regular"/>
                        </a:rPr>
                        <a:t>Hari</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TCS</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50000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Nehru street</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Hyderabad</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2477333224"/>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Kuber</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HCL</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30000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NULL</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dirty="0">
                          <a:solidFill>
                            <a:srgbClr val="333333"/>
                          </a:solidFill>
                          <a:effectLst/>
                          <a:latin typeface="inter-regular"/>
                        </a:rPr>
                        <a:t>NULL</a:t>
                      </a:r>
                      <a:endParaRPr lang="en-IN" sz="1500" b="0" i="0" u="none" strike="noStrike" dirty="0">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85662322"/>
                  </a:ext>
                </a:extLst>
              </a:tr>
            </a:tbl>
          </a:graphicData>
        </a:graphic>
      </p:graphicFrame>
      <p:sp>
        <p:nvSpPr>
          <p:cNvPr id="8" name="TextBox 7">
            <a:extLst>
              <a:ext uri="{FF2B5EF4-FFF2-40B4-BE49-F238E27FC236}">
                <a16:creationId xmlns:a16="http://schemas.microsoft.com/office/drawing/2014/main" id="{23AED93E-3AA9-29C7-F45E-FA52D664942E}"/>
              </a:ext>
            </a:extLst>
          </p:cNvPr>
          <p:cNvSpPr txBox="1"/>
          <p:nvPr/>
        </p:nvSpPr>
        <p:spPr>
          <a:xfrm>
            <a:off x="6080760" y="1884917"/>
            <a:ext cx="3189699" cy="369332"/>
          </a:xfrm>
          <a:prstGeom prst="rect">
            <a:avLst/>
          </a:prstGeom>
          <a:noFill/>
        </p:spPr>
        <p:txBody>
          <a:bodyPr wrap="square">
            <a:spAutoFit/>
          </a:bodyPr>
          <a:lstStyle/>
          <a:p>
            <a:r>
              <a:rPr lang="en-IN" b="1" i="0" dirty="0">
                <a:solidFill>
                  <a:srgbClr val="333333"/>
                </a:solidFill>
                <a:effectLst/>
                <a:latin typeface="inter-bold"/>
              </a:rPr>
              <a:t>Output:</a:t>
            </a:r>
            <a:endParaRPr lang="en-IN"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00319" y="6140086"/>
            <a:ext cx="4457700" cy="485775"/>
          </a:xfrm>
          <a:prstGeom prst="rect">
            <a:avLst/>
          </a:prstGeom>
        </p:spPr>
      </p:pic>
    </p:spTree>
    <p:extLst>
      <p:ext uri="{BB962C8B-B14F-4D97-AF65-F5344CB8AC3E}">
        <p14:creationId xmlns:p14="http://schemas.microsoft.com/office/powerpoint/2010/main" val="16276959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CBA196-5022-CFD2-4F61-53F22468958B}"/>
              </a:ext>
            </a:extLst>
          </p:cNvPr>
          <p:cNvSpPr>
            <a:spLocks noGrp="1"/>
          </p:cNvSpPr>
          <p:nvPr>
            <p:ph type="title"/>
          </p:nvPr>
        </p:nvSpPr>
        <p:spPr>
          <a:xfrm>
            <a:off x="630936" y="640080"/>
            <a:ext cx="4818888" cy="1481328"/>
          </a:xfrm>
        </p:spPr>
        <p:txBody>
          <a:bodyPr anchor="b">
            <a:normAutofit/>
          </a:bodyPr>
          <a:lstStyle/>
          <a:p>
            <a:r>
              <a:rPr lang="en-IN" sz="5400" b="0" i="0">
                <a:effectLst/>
                <a:latin typeface="erdana"/>
              </a:rPr>
              <a:t>Full outer join:</a:t>
            </a:r>
            <a:endParaRPr lang="en-IN" sz="5400"/>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DCE2260-B69D-9B75-DE94-4F3B19B51E77}"/>
              </a:ext>
            </a:extLst>
          </p:cNvPr>
          <p:cNvSpPr>
            <a:spLocks noGrp="1"/>
          </p:cNvSpPr>
          <p:nvPr>
            <p:ph idx="1"/>
          </p:nvPr>
        </p:nvSpPr>
        <p:spPr>
          <a:xfrm>
            <a:off x="630936" y="2660904"/>
            <a:ext cx="4818888" cy="3547872"/>
          </a:xfrm>
        </p:spPr>
        <p:txBody>
          <a:bodyPr anchor="t">
            <a:normAutofit/>
          </a:bodyPr>
          <a:lstStyle/>
          <a:p>
            <a:pPr>
              <a:buFont typeface="Arial" panose="020B0604020202020204" pitchFamily="34" charset="0"/>
              <a:buChar char="•"/>
            </a:pPr>
            <a:r>
              <a:rPr lang="en-US" sz="1900" b="0" i="0">
                <a:effectLst/>
                <a:latin typeface="inter-regular"/>
              </a:rPr>
              <a:t>Full outer join is like a left or right join except that it contains all rows from both tables.</a:t>
            </a:r>
          </a:p>
          <a:p>
            <a:pPr>
              <a:buFont typeface="Arial" panose="020B0604020202020204" pitchFamily="34" charset="0"/>
              <a:buChar char="•"/>
            </a:pPr>
            <a:r>
              <a:rPr lang="en-US" sz="1900" b="0" i="0">
                <a:effectLst/>
                <a:latin typeface="inter-regular"/>
              </a:rPr>
              <a:t>In full outer join, tuples in R that have no matching tuples in S and tuples in S that have no matching tuples in R in their common attribute name.</a:t>
            </a:r>
          </a:p>
          <a:p>
            <a:pPr>
              <a:buFont typeface="Arial" panose="020B0604020202020204" pitchFamily="34" charset="0"/>
              <a:buChar char="•"/>
            </a:pPr>
            <a:r>
              <a:rPr lang="en-US" sz="1900" b="0" i="0">
                <a:effectLst/>
                <a:latin typeface="inter-regular"/>
              </a:rPr>
              <a:t>It is denoted by ⟗.</a:t>
            </a:r>
          </a:p>
          <a:p>
            <a:r>
              <a:rPr lang="en-US" sz="1900" b="1" i="0">
                <a:effectLst/>
                <a:latin typeface="inter-bold"/>
              </a:rPr>
              <a:t>Example:</a:t>
            </a:r>
            <a:r>
              <a:rPr lang="en-US" sz="1900" b="0" i="0">
                <a:effectLst/>
                <a:latin typeface="inter-regular"/>
              </a:rPr>
              <a:t> Using the above EMPLOYEE table and FACT_WORKERS table</a:t>
            </a:r>
          </a:p>
          <a:p>
            <a:r>
              <a:rPr lang="en-US" sz="1900" b="1" i="0">
                <a:effectLst/>
                <a:latin typeface="inter-bold"/>
              </a:rPr>
              <a:t>Input: </a:t>
            </a:r>
            <a:r>
              <a:rPr lang="en-IN" sz="1900" b="0" i="0">
                <a:effectLst/>
                <a:latin typeface="inter-regular"/>
              </a:rPr>
              <a:t>EMPLOYEE ⟗ FACT_WORKERS  </a:t>
            </a:r>
          </a:p>
          <a:p>
            <a:endParaRPr lang="en-US" sz="1900" b="0" i="0">
              <a:effectLst/>
              <a:latin typeface="inter-regular"/>
            </a:endParaRPr>
          </a:p>
          <a:p>
            <a:endParaRPr lang="en-IN" sz="1900"/>
          </a:p>
        </p:txBody>
      </p:sp>
      <p:graphicFrame>
        <p:nvGraphicFramePr>
          <p:cNvPr id="4" name="Table 3">
            <a:extLst>
              <a:ext uri="{FF2B5EF4-FFF2-40B4-BE49-F238E27FC236}">
                <a16:creationId xmlns:a16="http://schemas.microsoft.com/office/drawing/2014/main" id="{085982F3-02E5-A03F-8861-B544D34CB6BD}"/>
              </a:ext>
            </a:extLst>
          </p:cNvPr>
          <p:cNvGraphicFramePr>
            <a:graphicFrameLocks noGrp="1"/>
          </p:cNvGraphicFramePr>
          <p:nvPr>
            <p:extLst>
              <p:ext uri="{D42A27DB-BD31-4B8C-83A1-F6EECF244321}">
                <p14:modId xmlns:p14="http://schemas.microsoft.com/office/powerpoint/2010/main" val="729547109"/>
              </p:ext>
            </p:extLst>
          </p:nvPr>
        </p:nvGraphicFramePr>
        <p:xfrm>
          <a:off x="6099048" y="2210430"/>
          <a:ext cx="5458971" cy="3547873"/>
        </p:xfrm>
        <a:graphic>
          <a:graphicData uri="http://schemas.openxmlformats.org/drawingml/2006/table">
            <a:tbl>
              <a:tblPr firstRow="1" bandRow="1"/>
              <a:tblGrid>
                <a:gridCol w="1301539">
                  <a:extLst>
                    <a:ext uri="{9D8B030D-6E8A-4147-A177-3AD203B41FA5}">
                      <a16:colId xmlns:a16="http://schemas.microsoft.com/office/drawing/2014/main" val="608863998"/>
                    </a:ext>
                  </a:extLst>
                </a:gridCol>
                <a:gridCol w="1042393">
                  <a:extLst>
                    <a:ext uri="{9D8B030D-6E8A-4147-A177-3AD203B41FA5}">
                      <a16:colId xmlns:a16="http://schemas.microsoft.com/office/drawing/2014/main" val="2214287030"/>
                    </a:ext>
                  </a:extLst>
                </a:gridCol>
                <a:gridCol w="1050310">
                  <a:extLst>
                    <a:ext uri="{9D8B030D-6E8A-4147-A177-3AD203B41FA5}">
                      <a16:colId xmlns:a16="http://schemas.microsoft.com/office/drawing/2014/main" val="2884064233"/>
                    </a:ext>
                  </a:extLst>
                </a:gridCol>
                <a:gridCol w="1048198">
                  <a:extLst>
                    <a:ext uri="{9D8B030D-6E8A-4147-A177-3AD203B41FA5}">
                      <a16:colId xmlns:a16="http://schemas.microsoft.com/office/drawing/2014/main" val="783296756"/>
                    </a:ext>
                  </a:extLst>
                </a:gridCol>
                <a:gridCol w="1016531">
                  <a:extLst>
                    <a:ext uri="{9D8B030D-6E8A-4147-A177-3AD203B41FA5}">
                      <a16:colId xmlns:a16="http://schemas.microsoft.com/office/drawing/2014/main" val="3225037400"/>
                    </a:ext>
                  </a:extLst>
                </a:gridCol>
              </a:tblGrid>
              <a:tr h="597459">
                <a:tc>
                  <a:txBody>
                    <a:bodyPr/>
                    <a:lstStyle/>
                    <a:p>
                      <a:pPr algn="l" fontAlgn="t"/>
                      <a:r>
                        <a:rPr lang="en-IN" sz="1500">
                          <a:solidFill>
                            <a:srgbClr val="000000"/>
                          </a:solidFill>
                          <a:effectLst/>
                          <a:latin typeface="times new roman" panose="02020603050405020304" pitchFamily="18" charset="0"/>
                        </a:rPr>
                        <a:t>EMP_NAME</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STREET</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CITY</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BRANCH</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SALARY</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63292198"/>
                  </a:ext>
                </a:extLst>
              </a:tr>
              <a:tr h="523699">
                <a:tc>
                  <a:txBody>
                    <a:bodyPr/>
                    <a:lstStyle/>
                    <a:p>
                      <a:pPr algn="just" fontAlgn="t"/>
                      <a:r>
                        <a:rPr lang="en-IN" sz="1500">
                          <a:solidFill>
                            <a:srgbClr val="333333"/>
                          </a:solidFill>
                          <a:effectLst/>
                          <a:latin typeface="inter-regular"/>
                        </a:rPr>
                        <a:t>Ram</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Civil line</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Mumbai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Infosys</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10000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19256066"/>
                  </a:ext>
                </a:extLst>
              </a:tr>
              <a:tr h="523699">
                <a:tc>
                  <a:txBody>
                    <a:bodyPr/>
                    <a:lstStyle/>
                    <a:p>
                      <a:pPr algn="just" fontAlgn="t"/>
                      <a:r>
                        <a:rPr lang="en-IN" sz="1500">
                          <a:solidFill>
                            <a:srgbClr val="333333"/>
                          </a:solidFill>
                          <a:effectLst/>
                          <a:latin typeface="inter-regular"/>
                        </a:rPr>
                        <a:t>Shyam</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Park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Kolkata</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Wipro</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20000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38070605"/>
                  </a:ext>
                </a:extLst>
              </a:tr>
              <a:tr h="855618">
                <a:tc>
                  <a:txBody>
                    <a:bodyPr/>
                    <a:lstStyle/>
                    <a:p>
                      <a:pPr algn="just" fontAlgn="t"/>
                      <a:r>
                        <a:rPr lang="en-IN" sz="1500">
                          <a:solidFill>
                            <a:srgbClr val="333333"/>
                          </a:solidFill>
                          <a:effectLst/>
                          <a:latin typeface="inter-regular"/>
                        </a:rPr>
                        <a:t>Hari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Nehru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Hyderabad</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TCS</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50000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67254881"/>
                  </a:ext>
                </a:extLst>
              </a:tr>
              <a:tr h="523699">
                <a:tc>
                  <a:txBody>
                    <a:bodyPr/>
                    <a:lstStyle/>
                    <a:p>
                      <a:pPr algn="just" fontAlgn="t"/>
                      <a:r>
                        <a:rPr lang="en-IN" sz="1500">
                          <a:solidFill>
                            <a:srgbClr val="333333"/>
                          </a:solidFill>
                          <a:effectLst/>
                          <a:latin typeface="inter-regular"/>
                        </a:rPr>
                        <a:t>Ravi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M.G.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Delhi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83563209"/>
                  </a:ext>
                </a:extLst>
              </a:tr>
              <a:tr h="523699">
                <a:tc>
                  <a:txBody>
                    <a:bodyPr/>
                    <a:lstStyle/>
                    <a:p>
                      <a:pPr algn="just" fontAlgn="t"/>
                      <a:r>
                        <a:rPr lang="en-IN" sz="1500">
                          <a:solidFill>
                            <a:srgbClr val="333333"/>
                          </a:solidFill>
                          <a:effectLst/>
                          <a:latin typeface="inter-regular"/>
                        </a:rPr>
                        <a:t>Kuber</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HCL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dirty="0">
                          <a:solidFill>
                            <a:srgbClr val="333333"/>
                          </a:solidFill>
                          <a:effectLst/>
                          <a:latin typeface="inter-regular"/>
                        </a:rPr>
                        <a:t>30000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478865178"/>
                  </a:ext>
                </a:extLst>
              </a:tr>
            </a:tbl>
          </a:graphicData>
        </a:graphic>
      </p:graphicFrame>
      <p:sp>
        <p:nvSpPr>
          <p:cNvPr id="6" name="TextBox 5">
            <a:extLst>
              <a:ext uri="{FF2B5EF4-FFF2-40B4-BE49-F238E27FC236}">
                <a16:creationId xmlns:a16="http://schemas.microsoft.com/office/drawing/2014/main" id="{8610DA5C-9D34-91D8-A7D5-273DD234FA6B}"/>
              </a:ext>
            </a:extLst>
          </p:cNvPr>
          <p:cNvSpPr txBox="1"/>
          <p:nvPr/>
        </p:nvSpPr>
        <p:spPr>
          <a:xfrm>
            <a:off x="6079789" y="1719547"/>
            <a:ext cx="1567064" cy="369332"/>
          </a:xfrm>
          <a:prstGeom prst="rect">
            <a:avLst/>
          </a:prstGeom>
          <a:noFill/>
        </p:spPr>
        <p:txBody>
          <a:bodyPr wrap="square">
            <a:spAutoFit/>
          </a:bodyPr>
          <a:lstStyle/>
          <a:p>
            <a:r>
              <a:rPr lang="en-IN" b="1" i="0" dirty="0">
                <a:solidFill>
                  <a:srgbClr val="333333"/>
                </a:solidFill>
                <a:effectLst/>
                <a:latin typeface="inter-bold"/>
              </a:rPr>
              <a:t>Output:</a:t>
            </a:r>
            <a:endParaRPr lang="en-IN" dirty="0"/>
          </a:p>
        </p:txBody>
      </p:sp>
      <p:pic>
        <p:nvPicPr>
          <p:cNvPr id="5" name="Picture 4">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44531" y="6208776"/>
            <a:ext cx="4457700" cy="485775"/>
          </a:xfrm>
          <a:prstGeom prst="rect">
            <a:avLst/>
          </a:prstGeom>
        </p:spPr>
      </p:pic>
    </p:spTree>
    <p:extLst>
      <p:ext uri="{BB962C8B-B14F-4D97-AF65-F5344CB8AC3E}">
        <p14:creationId xmlns:p14="http://schemas.microsoft.com/office/powerpoint/2010/main" val="819480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CD26DCF-0472-AB38-C5ED-1123CFD09CD0}"/>
              </a:ext>
            </a:extLst>
          </p:cNvPr>
          <p:cNvSpPr>
            <a:spLocks noGrp="1"/>
          </p:cNvSpPr>
          <p:nvPr>
            <p:ph type="title"/>
          </p:nvPr>
        </p:nvSpPr>
        <p:spPr>
          <a:xfrm>
            <a:off x="1115568" y="548640"/>
            <a:ext cx="10168128" cy="1179576"/>
          </a:xfrm>
        </p:spPr>
        <p:txBody>
          <a:bodyPr>
            <a:normAutofit/>
          </a:bodyPr>
          <a:lstStyle/>
          <a:p>
            <a:r>
              <a:rPr lang="en-IN" sz="4000" b="0" i="0">
                <a:effectLst/>
                <a:latin typeface="erdana"/>
              </a:rPr>
              <a:t>Equi join:</a:t>
            </a:r>
            <a:endParaRPr lang="en-IN" sz="4000"/>
          </a:p>
        </p:txBody>
      </p:sp>
      <p:sp>
        <p:nvSpPr>
          <p:cNvPr id="17" name="Rectangle 16">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7B2A3DC3-D7B9-610B-5FC5-9738631025CD}"/>
              </a:ext>
            </a:extLst>
          </p:cNvPr>
          <p:cNvSpPr>
            <a:spLocks noGrp="1"/>
          </p:cNvSpPr>
          <p:nvPr>
            <p:ph idx="1"/>
          </p:nvPr>
        </p:nvSpPr>
        <p:spPr>
          <a:xfrm>
            <a:off x="1717779" y="2269730"/>
            <a:ext cx="8412016" cy="3777223"/>
          </a:xfrm>
        </p:spPr>
        <p:txBody>
          <a:bodyPr/>
          <a:lstStyle/>
          <a:p>
            <a:pPr marL="180594" indent="-180594" algn="just" defTabSz="722376">
              <a:spcBef>
                <a:spcPts val="790"/>
              </a:spcBef>
            </a:pPr>
            <a:r>
              <a:rPr lang="en-US" sz="2212" kern="1200">
                <a:solidFill>
                  <a:srgbClr val="333333"/>
                </a:solidFill>
                <a:latin typeface="inter-regular"/>
                <a:ea typeface="+mn-ea"/>
                <a:cs typeface="+mn-cs"/>
              </a:rPr>
              <a:t>It is also known as an inner join. It is the most common join. It is based on matched data as per the equality condition. The </a:t>
            </a:r>
            <a:r>
              <a:rPr lang="en-US" sz="2212" kern="1200" err="1">
                <a:solidFill>
                  <a:srgbClr val="333333"/>
                </a:solidFill>
                <a:latin typeface="inter-regular"/>
                <a:ea typeface="+mn-ea"/>
                <a:cs typeface="+mn-cs"/>
              </a:rPr>
              <a:t>equi</a:t>
            </a:r>
            <a:r>
              <a:rPr lang="en-US" sz="2212" kern="1200">
                <a:solidFill>
                  <a:srgbClr val="333333"/>
                </a:solidFill>
                <a:latin typeface="inter-regular"/>
                <a:ea typeface="+mn-ea"/>
                <a:cs typeface="+mn-cs"/>
              </a:rPr>
              <a:t> join uses the comparison operator(=).</a:t>
            </a:r>
          </a:p>
          <a:p>
            <a:pPr marL="180594" indent="-180594" algn="just" defTabSz="722376">
              <a:spcBef>
                <a:spcPts val="790"/>
              </a:spcBef>
            </a:pPr>
            <a:r>
              <a:rPr lang="en-US" sz="2212" b="1" kern="1200">
                <a:solidFill>
                  <a:srgbClr val="333333"/>
                </a:solidFill>
                <a:latin typeface="inter-bold"/>
                <a:ea typeface="+mn-ea"/>
                <a:cs typeface="+mn-cs"/>
              </a:rPr>
              <a:t>Example:</a:t>
            </a:r>
            <a:endParaRPr lang="en-US" sz="2212" kern="1200">
              <a:solidFill>
                <a:srgbClr val="333333"/>
              </a:solidFill>
              <a:latin typeface="inter-regular"/>
              <a:ea typeface="+mn-ea"/>
              <a:cs typeface="+mn-cs"/>
            </a:endParaRPr>
          </a:p>
          <a:p>
            <a:pPr marL="180594" indent="-180594" algn="just" defTabSz="722376">
              <a:spcBef>
                <a:spcPts val="790"/>
              </a:spcBef>
            </a:pPr>
            <a:r>
              <a:rPr lang="en-US" sz="2212" b="1" kern="1200">
                <a:solidFill>
                  <a:srgbClr val="333333"/>
                </a:solidFill>
                <a:latin typeface="inter-bold"/>
                <a:ea typeface="+mn-ea"/>
                <a:cs typeface="+mn-cs"/>
              </a:rPr>
              <a:t>CUSTOMER RELATION</a:t>
            </a:r>
          </a:p>
          <a:p>
            <a:pPr marL="180594" indent="-180594" algn="just" defTabSz="722376">
              <a:spcBef>
                <a:spcPts val="790"/>
              </a:spcBef>
            </a:pPr>
            <a:endParaRPr lang="en-US" sz="2212" b="1" kern="1200">
              <a:solidFill>
                <a:srgbClr val="333333"/>
              </a:solidFill>
              <a:latin typeface="inter-bold"/>
              <a:ea typeface="+mn-ea"/>
              <a:cs typeface="+mn-cs"/>
            </a:endParaRPr>
          </a:p>
          <a:p>
            <a:pPr marL="180594" indent="-180594" algn="just" defTabSz="722376">
              <a:spcBef>
                <a:spcPts val="790"/>
              </a:spcBef>
            </a:pPr>
            <a:endParaRPr lang="en-US" sz="2212" b="1" kern="1200">
              <a:solidFill>
                <a:srgbClr val="333333"/>
              </a:solidFill>
              <a:latin typeface="inter-bold"/>
              <a:ea typeface="+mn-ea"/>
              <a:cs typeface="+mn-cs"/>
            </a:endParaRPr>
          </a:p>
          <a:p>
            <a:pPr marL="180594" indent="-180594" algn="just" defTabSz="722376">
              <a:spcBef>
                <a:spcPts val="790"/>
              </a:spcBef>
            </a:pPr>
            <a:r>
              <a:rPr lang="en-IN" sz="2212" b="1" kern="1200">
                <a:solidFill>
                  <a:srgbClr val="333333"/>
                </a:solidFill>
                <a:latin typeface="inter-bold"/>
                <a:ea typeface="+mn-ea"/>
                <a:cs typeface="+mn-cs"/>
              </a:rPr>
              <a:t>PRODUCT</a:t>
            </a:r>
            <a:r>
              <a:rPr lang="en-US" sz="2212" b="1" kern="1200">
                <a:solidFill>
                  <a:srgbClr val="333333"/>
                </a:solidFill>
                <a:latin typeface="inter-bold"/>
                <a:ea typeface="+mn-ea"/>
                <a:cs typeface="+mn-cs"/>
              </a:rPr>
              <a:t> </a:t>
            </a:r>
            <a:endParaRPr lang="en-US" sz="2212" kern="1200">
              <a:solidFill>
                <a:srgbClr val="333333"/>
              </a:solidFill>
              <a:latin typeface="inter-regular"/>
              <a:ea typeface="+mn-ea"/>
              <a:cs typeface="+mn-cs"/>
            </a:endParaRPr>
          </a:p>
          <a:p>
            <a:endParaRPr lang="en-IN" dirty="0"/>
          </a:p>
        </p:txBody>
      </p:sp>
      <p:graphicFrame>
        <p:nvGraphicFramePr>
          <p:cNvPr id="4" name="Table 3">
            <a:extLst>
              <a:ext uri="{FF2B5EF4-FFF2-40B4-BE49-F238E27FC236}">
                <a16:creationId xmlns:a16="http://schemas.microsoft.com/office/drawing/2014/main" id="{B6BAC8F6-1E7E-EAC7-7B45-1325DC284BEE}"/>
              </a:ext>
            </a:extLst>
          </p:cNvPr>
          <p:cNvGraphicFramePr>
            <a:graphicFrameLocks noGrp="1"/>
          </p:cNvGraphicFramePr>
          <p:nvPr>
            <p:extLst>
              <p:ext uri="{D42A27DB-BD31-4B8C-83A1-F6EECF244321}">
                <p14:modId xmlns:p14="http://schemas.microsoft.com/office/powerpoint/2010/main" val="3782924047"/>
              </p:ext>
            </p:extLst>
          </p:nvPr>
        </p:nvGraphicFramePr>
        <p:xfrm>
          <a:off x="5507788" y="3244645"/>
          <a:ext cx="4826558" cy="1645920"/>
        </p:xfrm>
        <a:graphic>
          <a:graphicData uri="http://schemas.openxmlformats.org/drawingml/2006/table">
            <a:tbl>
              <a:tblPr/>
              <a:tblGrid>
                <a:gridCol w="2413279">
                  <a:extLst>
                    <a:ext uri="{9D8B030D-6E8A-4147-A177-3AD203B41FA5}">
                      <a16:colId xmlns:a16="http://schemas.microsoft.com/office/drawing/2014/main" val="1112894534"/>
                    </a:ext>
                  </a:extLst>
                </a:gridCol>
                <a:gridCol w="2413279">
                  <a:extLst>
                    <a:ext uri="{9D8B030D-6E8A-4147-A177-3AD203B41FA5}">
                      <a16:colId xmlns:a16="http://schemas.microsoft.com/office/drawing/2014/main" val="2861200382"/>
                    </a:ext>
                  </a:extLst>
                </a:gridCol>
              </a:tblGrid>
              <a:tr h="390171">
                <a:tc>
                  <a:txBody>
                    <a:bodyPr/>
                    <a:lstStyle/>
                    <a:p>
                      <a:pPr algn="l" fontAlgn="t"/>
                      <a:r>
                        <a:rPr lang="en-IN" dirty="0">
                          <a:solidFill>
                            <a:srgbClr val="000000"/>
                          </a:solidFill>
                          <a:effectLst/>
                          <a:latin typeface="times new roman" panose="02020603050405020304" pitchFamily="18" charset="0"/>
                        </a:rPr>
                        <a:t>CLASS_ID</a:t>
                      </a:r>
                    </a:p>
                  </a:txBody>
                  <a:tcPr marT="91440" marB="91440">
                    <a:lnL w="7620" cap="flat" cmpd="sng" algn="ctr">
                      <a:solidFill>
                        <a:srgbClr val="10305F"/>
                      </a:solidFill>
                      <a:prstDash val="solid"/>
                      <a:round/>
                      <a:headEnd type="none" w="med" len="med"/>
                      <a:tailEnd type="none" w="med" len="med"/>
                    </a:lnL>
                    <a:lnR w="7620" cap="flat" cmpd="sng" algn="ctr">
                      <a:solidFill>
                        <a:srgbClr val="10305F"/>
                      </a:solidFill>
                      <a:prstDash val="solid"/>
                      <a:round/>
                      <a:headEnd type="none" w="med" len="med"/>
                      <a:tailEnd type="none" w="med" len="med"/>
                    </a:lnR>
                    <a:lnT w="7620" cap="flat" cmpd="sng" algn="ctr">
                      <a:solidFill>
                        <a:srgbClr val="10305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NAME</a:t>
                      </a:r>
                    </a:p>
                  </a:txBody>
                  <a:tcPr marT="91440" marB="91440">
                    <a:lnL w="7620" cap="flat" cmpd="sng" algn="ctr">
                      <a:solidFill>
                        <a:srgbClr val="10305F"/>
                      </a:solidFill>
                      <a:prstDash val="solid"/>
                      <a:round/>
                      <a:headEnd type="none" w="med" len="med"/>
                      <a:tailEnd type="none" w="med" len="med"/>
                    </a:lnL>
                    <a:lnR w="7620" cap="flat" cmpd="sng" algn="ctr">
                      <a:solidFill>
                        <a:srgbClr val="10305F"/>
                      </a:solidFill>
                      <a:prstDash val="solid"/>
                      <a:round/>
                      <a:headEnd type="none" w="med" len="med"/>
                      <a:tailEnd type="none" w="med" len="med"/>
                    </a:lnR>
                    <a:lnT w="7620" cap="flat" cmpd="sng" algn="ctr">
                      <a:solidFill>
                        <a:srgbClr val="10305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4108660000"/>
                  </a:ext>
                </a:extLst>
              </a:tr>
              <a:tr h="338148">
                <a:tc>
                  <a:txBody>
                    <a:bodyPr/>
                    <a:lstStyle/>
                    <a:p>
                      <a:pPr algn="just" fontAlgn="t"/>
                      <a:r>
                        <a:rPr lang="en-IN">
                          <a:solidFill>
                            <a:srgbClr val="333333"/>
                          </a:solidFill>
                          <a:effectLst/>
                          <a:latin typeface="inter-regular"/>
                        </a:rPr>
                        <a:t>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John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412683089"/>
                  </a:ext>
                </a:extLst>
              </a:tr>
              <a:tr h="338148">
                <a:tc>
                  <a:txBody>
                    <a:bodyPr/>
                    <a:lstStyle/>
                    <a:p>
                      <a:pPr algn="just" fontAlgn="t"/>
                      <a:r>
                        <a:rPr lang="en-IN" dirty="0">
                          <a:solidFill>
                            <a:srgbClr val="333333"/>
                          </a:solidFill>
                          <a:effectLst/>
                          <a:latin typeface="inter-regular"/>
                        </a:rPr>
                        <a:t>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Harry</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150956306"/>
                  </a:ext>
                </a:extLst>
              </a:tr>
              <a:tr h="338148">
                <a:tc>
                  <a:txBody>
                    <a:bodyPr/>
                    <a:lstStyle/>
                    <a:p>
                      <a:pPr algn="just" fontAlgn="t"/>
                      <a:r>
                        <a:rPr lang="en-IN" dirty="0">
                          <a:solidFill>
                            <a:srgbClr val="333333"/>
                          </a:solidFill>
                          <a:effectLst/>
                          <a:latin typeface="inter-regular"/>
                        </a:rPr>
                        <a:t>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Jackson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23490221"/>
                  </a:ext>
                </a:extLst>
              </a:tr>
            </a:tbl>
          </a:graphicData>
        </a:graphic>
      </p:graphicFrame>
      <p:pic>
        <p:nvPicPr>
          <p:cNvPr id="6" name="Picture 5">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389874" y="6046953"/>
            <a:ext cx="4457700" cy="485775"/>
          </a:xfrm>
          <a:prstGeom prst="rect">
            <a:avLst/>
          </a:prstGeom>
        </p:spPr>
      </p:pic>
      <p:graphicFrame>
        <p:nvGraphicFramePr>
          <p:cNvPr id="5" name="Table 4">
            <a:extLst>
              <a:ext uri="{FF2B5EF4-FFF2-40B4-BE49-F238E27FC236}">
                <a16:creationId xmlns:a16="http://schemas.microsoft.com/office/drawing/2014/main" id="{4B7CF3E9-3699-7F25-3595-5D0FBDC6743E}"/>
              </a:ext>
            </a:extLst>
          </p:cNvPr>
          <p:cNvGraphicFramePr>
            <a:graphicFrameLocks noGrp="1"/>
          </p:cNvGraphicFramePr>
          <p:nvPr>
            <p:extLst>
              <p:ext uri="{D42A27DB-BD31-4B8C-83A1-F6EECF244321}">
                <p14:modId xmlns:p14="http://schemas.microsoft.com/office/powerpoint/2010/main" val="720047680"/>
              </p:ext>
            </p:extLst>
          </p:nvPr>
        </p:nvGraphicFramePr>
        <p:xfrm>
          <a:off x="5507788" y="4946977"/>
          <a:ext cx="4826558" cy="1645920"/>
        </p:xfrm>
        <a:graphic>
          <a:graphicData uri="http://schemas.openxmlformats.org/drawingml/2006/table">
            <a:tbl>
              <a:tblPr/>
              <a:tblGrid>
                <a:gridCol w="2413279">
                  <a:extLst>
                    <a:ext uri="{9D8B030D-6E8A-4147-A177-3AD203B41FA5}">
                      <a16:colId xmlns:a16="http://schemas.microsoft.com/office/drawing/2014/main" val="123864203"/>
                    </a:ext>
                  </a:extLst>
                </a:gridCol>
                <a:gridCol w="2413279">
                  <a:extLst>
                    <a:ext uri="{9D8B030D-6E8A-4147-A177-3AD203B41FA5}">
                      <a16:colId xmlns:a16="http://schemas.microsoft.com/office/drawing/2014/main" val="3700848923"/>
                    </a:ext>
                  </a:extLst>
                </a:gridCol>
              </a:tblGrid>
              <a:tr h="0">
                <a:tc>
                  <a:txBody>
                    <a:bodyPr/>
                    <a:lstStyle/>
                    <a:p>
                      <a:pPr algn="l" fontAlgn="t"/>
                      <a:r>
                        <a:rPr lang="en-IN">
                          <a:solidFill>
                            <a:srgbClr val="000000"/>
                          </a:solidFill>
                          <a:effectLst/>
                          <a:latin typeface="times new roman" panose="02020603050405020304" pitchFamily="18" charset="0"/>
                        </a:rPr>
                        <a:t>PRODUCT_ID</a:t>
                      </a:r>
                    </a:p>
                  </a:txBody>
                  <a:tcPr marT="91440" marB="91440">
                    <a:lnL w="7620" cap="flat" cmpd="sng" algn="ctr">
                      <a:solidFill>
                        <a:srgbClr val="50FE3F"/>
                      </a:solidFill>
                      <a:prstDash val="solid"/>
                      <a:round/>
                      <a:headEnd type="none" w="med" len="med"/>
                      <a:tailEnd type="none" w="med" len="med"/>
                    </a:lnL>
                    <a:lnR w="7620" cap="flat" cmpd="sng" algn="ctr">
                      <a:solidFill>
                        <a:srgbClr val="50FE3F"/>
                      </a:solidFill>
                      <a:prstDash val="solid"/>
                      <a:round/>
                      <a:headEnd type="none" w="med" len="med"/>
                      <a:tailEnd type="none" w="med" len="med"/>
                    </a:lnR>
                    <a:lnT w="7620" cap="flat" cmpd="sng" algn="ctr">
                      <a:solidFill>
                        <a:srgbClr val="50FE3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CITY</a:t>
                      </a:r>
                    </a:p>
                  </a:txBody>
                  <a:tcPr marT="91440" marB="91440">
                    <a:lnL w="7620" cap="flat" cmpd="sng" algn="ctr">
                      <a:solidFill>
                        <a:srgbClr val="50FE3F"/>
                      </a:solidFill>
                      <a:prstDash val="solid"/>
                      <a:round/>
                      <a:headEnd type="none" w="med" len="med"/>
                      <a:tailEnd type="none" w="med" len="med"/>
                    </a:lnL>
                    <a:lnR w="7620" cap="flat" cmpd="sng" algn="ctr">
                      <a:solidFill>
                        <a:srgbClr val="50FE3F"/>
                      </a:solidFill>
                      <a:prstDash val="solid"/>
                      <a:round/>
                      <a:headEnd type="none" w="med" len="med"/>
                      <a:tailEnd type="none" w="med" len="med"/>
                    </a:lnR>
                    <a:lnT w="7620" cap="flat" cmpd="sng" algn="ctr">
                      <a:solidFill>
                        <a:srgbClr val="50FE3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389886050"/>
                  </a:ext>
                </a:extLst>
              </a:tr>
              <a:tr h="0">
                <a:tc>
                  <a:txBody>
                    <a:bodyPr/>
                    <a:lstStyle/>
                    <a:p>
                      <a:pPr algn="just" fontAlgn="t"/>
                      <a:r>
                        <a:rPr lang="en-IN">
                          <a:solidFill>
                            <a:srgbClr val="333333"/>
                          </a:solidFill>
                          <a:effectLst/>
                          <a:latin typeface="inter-regular"/>
                        </a:rPr>
                        <a:t>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Delhi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50324410"/>
                  </a:ext>
                </a:extLst>
              </a:tr>
              <a:tr h="0">
                <a:tc>
                  <a:txBody>
                    <a:bodyPr/>
                    <a:lstStyle/>
                    <a:p>
                      <a:pPr algn="just" fontAlgn="t"/>
                      <a:r>
                        <a:rPr lang="en-IN" dirty="0">
                          <a:solidFill>
                            <a:srgbClr val="333333"/>
                          </a:solidFill>
                          <a:effectLst/>
                          <a:latin typeface="inter-regular"/>
                        </a:rPr>
                        <a:t>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Mumbai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790906629"/>
                  </a:ext>
                </a:extLst>
              </a:tr>
              <a:tr h="0">
                <a:tc>
                  <a:txBody>
                    <a:bodyPr/>
                    <a:lstStyle/>
                    <a:p>
                      <a:pPr algn="just" fontAlgn="t"/>
                      <a:r>
                        <a:rPr lang="en-IN" dirty="0">
                          <a:solidFill>
                            <a:srgbClr val="333333"/>
                          </a:solidFill>
                          <a:effectLst/>
                          <a:latin typeface="inter-regular"/>
                        </a:rPr>
                        <a:t>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Noida</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83982524"/>
                  </a:ext>
                </a:extLst>
              </a:tr>
            </a:tbl>
          </a:graphicData>
        </a:graphic>
      </p:graphicFrame>
    </p:spTree>
    <p:extLst>
      <p:ext uri="{BB962C8B-B14F-4D97-AF65-F5344CB8AC3E}">
        <p14:creationId xmlns:p14="http://schemas.microsoft.com/office/powerpoint/2010/main" val="40124146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62EEC17-0A02-B950-7D44-B8BE6F9D474C}"/>
              </a:ext>
            </a:extLst>
          </p:cNvPr>
          <p:cNvSpPr>
            <a:spLocks noGrp="1"/>
          </p:cNvSpPr>
          <p:nvPr>
            <p:ph type="title"/>
          </p:nvPr>
        </p:nvSpPr>
        <p:spPr>
          <a:xfrm>
            <a:off x="630936" y="630936"/>
            <a:ext cx="3599688" cy="1463040"/>
          </a:xfrm>
        </p:spPr>
        <p:txBody>
          <a:bodyPr anchor="ctr">
            <a:normAutofit fontScale="90000"/>
          </a:bodyPr>
          <a:lstStyle/>
          <a:p>
            <a:pPr marL="0" indent="0"/>
            <a:r>
              <a:rPr lang="en-IN" sz="2400" b="1" i="0" dirty="0">
                <a:solidFill>
                  <a:srgbClr val="FFFFFF"/>
                </a:solidFill>
                <a:effectLst/>
                <a:latin typeface="inter-bold"/>
              </a:rPr>
              <a:t>Input:</a:t>
            </a:r>
            <a:br>
              <a:rPr lang="en-IN" sz="2400" b="0" i="0" dirty="0">
                <a:solidFill>
                  <a:srgbClr val="FFFFFF"/>
                </a:solidFill>
                <a:effectLst/>
                <a:latin typeface="inter-regular"/>
              </a:rPr>
            </a:br>
            <a:r>
              <a:rPr lang="en-IN" sz="2400" b="0" i="0" dirty="0">
                <a:solidFill>
                  <a:srgbClr val="FFFFFF"/>
                </a:solidFill>
                <a:effectLst/>
                <a:latin typeface="inter-regular"/>
              </a:rPr>
              <a:t>CUSTOMER ⋈ PRODUCT  </a:t>
            </a:r>
            <a:r>
              <a:rPr lang="en-IN" sz="4800" b="0" i="0" dirty="0">
                <a:solidFill>
                  <a:srgbClr val="FFFFFF"/>
                </a:solidFill>
                <a:effectLst/>
                <a:latin typeface="inter-regular"/>
              </a:rPr>
              <a:t>  </a:t>
            </a:r>
            <a:br>
              <a:rPr lang="en-IN" sz="4800" b="0" i="0" dirty="0">
                <a:solidFill>
                  <a:srgbClr val="FFFFFF"/>
                </a:solidFill>
                <a:effectLst/>
                <a:latin typeface="inter-regular"/>
              </a:rPr>
            </a:br>
            <a:endParaRPr lang="en-IN" sz="4800" dirty="0">
              <a:solidFill>
                <a:srgbClr val="FFFFFF"/>
              </a:solidFill>
            </a:endParaRPr>
          </a:p>
        </p:txBody>
      </p:sp>
      <p:sp>
        <p:nvSpPr>
          <p:cNvPr id="13"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F5785A-F833-A00C-FC9A-F27E8BE8238E}"/>
              </a:ext>
            </a:extLst>
          </p:cNvPr>
          <p:cNvSpPr>
            <a:spLocks noGrp="1"/>
          </p:cNvSpPr>
          <p:nvPr>
            <p:ph idx="1"/>
          </p:nvPr>
        </p:nvSpPr>
        <p:spPr>
          <a:xfrm>
            <a:off x="4474462" y="630936"/>
            <a:ext cx="7074409" cy="1463040"/>
          </a:xfrm>
        </p:spPr>
        <p:txBody>
          <a:bodyPr anchor="ctr">
            <a:normAutofit fontScale="92500" lnSpcReduction="10000"/>
          </a:bodyPr>
          <a:lstStyle/>
          <a:p>
            <a:pPr marL="0" indent="0">
              <a:buNone/>
            </a:pPr>
            <a:endParaRPr lang="en-IN" sz="2200" b="1" i="0" dirty="0">
              <a:solidFill>
                <a:srgbClr val="FFFFFF"/>
              </a:solidFill>
              <a:effectLst/>
              <a:latin typeface="inter-bold"/>
            </a:endParaRPr>
          </a:p>
          <a:p>
            <a:pPr marL="0" indent="0">
              <a:buNone/>
            </a:pPr>
            <a:endParaRPr lang="en-IN" sz="2200" b="1" dirty="0">
              <a:solidFill>
                <a:srgbClr val="FFFFFF"/>
              </a:solidFill>
              <a:latin typeface="inter-bold"/>
            </a:endParaRPr>
          </a:p>
          <a:p>
            <a:pPr marL="0" indent="0">
              <a:buNone/>
            </a:pPr>
            <a:endParaRPr lang="en-IN" sz="2200" b="1" i="0" dirty="0">
              <a:solidFill>
                <a:srgbClr val="FFFFFF"/>
              </a:solidFill>
              <a:effectLst/>
              <a:latin typeface="inter-bold"/>
            </a:endParaRPr>
          </a:p>
          <a:p>
            <a:pPr marL="0" indent="0">
              <a:buNone/>
            </a:pPr>
            <a:r>
              <a:rPr lang="en-IN" sz="2200" b="1" i="0" dirty="0">
                <a:solidFill>
                  <a:srgbClr val="FFFFFF"/>
                </a:solidFill>
                <a:effectLst/>
                <a:latin typeface="inter-bold"/>
              </a:rPr>
              <a:t>Output:</a:t>
            </a:r>
          </a:p>
          <a:p>
            <a:pPr marL="0" indent="0">
              <a:buNone/>
            </a:pPr>
            <a:endParaRPr lang="en-IN" sz="2200" b="0" i="0" dirty="0">
              <a:solidFill>
                <a:srgbClr val="FFFFFF"/>
              </a:solidFill>
              <a:effectLst/>
              <a:latin typeface="inter-regular"/>
            </a:endParaRPr>
          </a:p>
          <a:p>
            <a:endParaRPr lang="en-IN" sz="2200" dirty="0">
              <a:solidFill>
                <a:srgbClr val="FFFFFF"/>
              </a:solidFill>
            </a:endParaRPr>
          </a:p>
        </p:txBody>
      </p:sp>
      <p:graphicFrame>
        <p:nvGraphicFramePr>
          <p:cNvPr id="4" name="Table 3">
            <a:extLst>
              <a:ext uri="{FF2B5EF4-FFF2-40B4-BE49-F238E27FC236}">
                <a16:creationId xmlns:a16="http://schemas.microsoft.com/office/drawing/2014/main" id="{665C4C8D-D78D-49F6-78F6-58A66B032BF8}"/>
              </a:ext>
            </a:extLst>
          </p:cNvPr>
          <p:cNvGraphicFramePr>
            <a:graphicFrameLocks noGrp="1"/>
          </p:cNvGraphicFramePr>
          <p:nvPr>
            <p:extLst>
              <p:ext uri="{D42A27DB-BD31-4B8C-83A1-F6EECF244321}">
                <p14:modId xmlns:p14="http://schemas.microsoft.com/office/powerpoint/2010/main" val="1690537413"/>
              </p:ext>
            </p:extLst>
          </p:nvPr>
        </p:nvGraphicFramePr>
        <p:xfrm>
          <a:off x="630936" y="3118069"/>
          <a:ext cx="10917937" cy="2985951"/>
        </p:xfrm>
        <a:graphic>
          <a:graphicData uri="http://schemas.openxmlformats.org/drawingml/2006/table">
            <a:tbl>
              <a:tblPr firstRow="1" bandRow="1"/>
              <a:tblGrid>
                <a:gridCol w="2693798">
                  <a:extLst>
                    <a:ext uri="{9D8B030D-6E8A-4147-A177-3AD203B41FA5}">
                      <a16:colId xmlns:a16="http://schemas.microsoft.com/office/drawing/2014/main" val="294499118"/>
                    </a:ext>
                  </a:extLst>
                </a:gridCol>
                <a:gridCol w="2646378">
                  <a:extLst>
                    <a:ext uri="{9D8B030D-6E8A-4147-A177-3AD203B41FA5}">
                      <a16:colId xmlns:a16="http://schemas.microsoft.com/office/drawing/2014/main" val="1869208025"/>
                    </a:ext>
                  </a:extLst>
                </a:gridCol>
                <a:gridCol w="2883963">
                  <a:extLst>
                    <a:ext uri="{9D8B030D-6E8A-4147-A177-3AD203B41FA5}">
                      <a16:colId xmlns:a16="http://schemas.microsoft.com/office/drawing/2014/main" val="1084176103"/>
                    </a:ext>
                  </a:extLst>
                </a:gridCol>
                <a:gridCol w="2693798">
                  <a:extLst>
                    <a:ext uri="{9D8B030D-6E8A-4147-A177-3AD203B41FA5}">
                      <a16:colId xmlns:a16="http://schemas.microsoft.com/office/drawing/2014/main" val="100648431"/>
                    </a:ext>
                  </a:extLst>
                </a:gridCol>
              </a:tblGrid>
              <a:tr h="822660">
                <a:tc>
                  <a:txBody>
                    <a:bodyPr/>
                    <a:lstStyle/>
                    <a:p>
                      <a:pPr algn="l" fontAlgn="t"/>
                      <a:r>
                        <a:rPr lang="en-IN" sz="3000">
                          <a:solidFill>
                            <a:srgbClr val="000000"/>
                          </a:solidFill>
                          <a:effectLst/>
                          <a:latin typeface="times new roman" panose="02020603050405020304" pitchFamily="18" charset="0"/>
                        </a:rPr>
                        <a:t>CLASS_ID</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NAME</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PRODUCT_ID</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CITY</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98587957"/>
                  </a:ext>
                </a:extLst>
              </a:tr>
              <a:tr h="721097">
                <a:tc>
                  <a:txBody>
                    <a:bodyPr/>
                    <a:lstStyle/>
                    <a:p>
                      <a:pPr algn="just" fontAlgn="t"/>
                      <a:r>
                        <a:rPr lang="en-IN" sz="3000">
                          <a:solidFill>
                            <a:srgbClr val="333333"/>
                          </a:solidFill>
                          <a:effectLst/>
                          <a:latin typeface="inter-regular"/>
                        </a:rPr>
                        <a:t>1</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John</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1</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Delhi</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15213988"/>
                  </a:ext>
                </a:extLst>
              </a:tr>
              <a:tr h="721097">
                <a:tc>
                  <a:txBody>
                    <a:bodyPr/>
                    <a:lstStyle/>
                    <a:p>
                      <a:pPr algn="just" fontAlgn="t"/>
                      <a:r>
                        <a:rPr lang="en-IN" sz="3000">
                          <a:solidFill>
                            <a:srgbClr val="333333"/>
                          </a:solidFill>
                          <a:effectLst/>
                          <a:latin typeface="inter-regular"/>
                        </a:rPr>
                        <a:t>2</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Harry</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2</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Mumbai</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735069040"/>
                  </a:ext>
                </a:extLst>
              </a:tr>
              <a:tr h="721097">
                <a:tc>
                  <a:txBody>
                    <a:bodyPr/>
                    <a:lstStyle/>
                    <a:p>
                      <a:pPr algn="just" fontAlgn="t"/>
                      <a:r>
                        <a:rPr lang="en-IN" sz="3000">
                          <a:solidFill>
                            <a:srgbClr val="333333"/>
                          </a:solidFill>
                          <a:effectLst/>
                          <a:latin typeface="inter-regular"/>
                        </a:rPr>
                        <a:t>3</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dirty="0">
                          <a:solidFill>
                            <a:srgbClr val="333333"/>
                          </a:solidFill>
                          <a:effectLst/>
                          <a:latin typeface="inter-regular"/>
                        </a:rPr>
                        <a:t>Harry</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3</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dirty="0">
                          <a:solidFill>
                            <a:srgbClr val="333333"/>
                          </a:solidFill>
                          <a:effectLst/>
                          <a:latin typeface="inter-regular"/>
                        </a:rPr>
                        <a:t>Noida</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954277796"/>
                  </a:ext>
                </a:extLst>
              </a:tr>
            </a:tbl>
          </a:graphicData>
        </a:graphic>
      </p:graphicFrame>
      <p:pic>
        <p:nvPicPr>
          <p:cNvPr id="5" name="Picture 4">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244531" y="6170388"/>
            <a:ext cx="4457700" cy="485775"/>
          </a:xfrm>
          <a:prstGeom prst="rect">
            <a:avLst/>
          </a:prstGeom>
        </p:spPr>
      </p:pic>
    </p:spTree>
    <p:extLst>
      <p:ext uri="{BB962C8B-B14F-4D97-AF65-F5344CB8AC3E}">
        <p14:creationId xmlns:p14="http://schemas.microsoft.com/office/powerpoint/2010/main" val="21757643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4D5076-23A0-D00C-E2C3-35F879DD2AEC}"/>
              </a:ext>
            </a:extLst>
          </p:cNvPr>
          <p:cNvSpPr>
            <a:spLocks noGrp="1"/>
          </p:cNvSpPr>
          <p:nvPr>
            <p:ph type="title"/>
          </p:nvPr>
        </p:nvSpPr>
        <p:spPr>
          <a:xfrm>
            <a:off x="630936" y="640080"/>
            <a:ext cx="4818888" cy="1481328"/>
          </a:xfrm>
        </p:spPr>
        <p:txBody>
          <a:bodyPr anchor="b">
            <a:normAutofit/>
          </a:bodyPr>
          <a:lstStyle/>
          <a:p>
            <a:r>
              <a:rPr lang="en-IN" sz="5000" b="0" i="0">
                <a:effectLst/>
                <a:latin typeface="erdana"/>
              </a:rPr>
              <a:t>Integrity Constraints</a:t>
            </a:r>
            <a:endParaRPr lang="en-IN" sz="50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EBD16E-4A85-AFB9-F9B2-C7A1F7B50459}"/>
              </a:ext>
            </a:extLst>
          </p:cNvPr>
          <p:cNvSpPr>
            <a:spLocks noGrp="1"/>
          </p:cNvSpPr>
          <p:nvPr>
            <p:ph idx="1"/>
          </p:nvPr>
        </p:nvSpPr>
        <p:spPr>
          <a:xfrm>
            <a:off x="630935" y="2660904"/>
            <a:ext cx="5347077" cy="3547872"/>
          </a:xfrm>
        </p:spPr>
        <p:txBody>
          <a:bodyPr anchor="t">
            <a:normAutofit/>
          </a:bodyPr>
          <a:lstStyle/>
          <a:p>
            <a:pPr>
              <a:buFont typeface="Arial" panose="020B0604020202020204" pitchFamily="34" charset="0"/>
              <a:buChar char="•"/>
            </a:pPr>
            <a:r>
              <a:rPr lang="en-US" sz="2000" b="0" i="0" dirty="0">
                <a:effectLst/>
                <a:latin typeface="inter-regular"/>
              </a:rPr>
              <a:t>Integrity constraints are a set of rules. It is used to maintain the quality of information.</a:t>
            </a:r>
          </a:p>
          <a:p>
            <a:pPr>
              <a:buFont typeface="Arial" panose="020B0604020202020204" pitchFamily="34" charset="0"/>
              <a:buChar char="•"/>
            </a:pPr>
            <a:r>
              <a:rPr lang="en-US" sz="2000" b="0" i="0" dirty="0">
                <a:effectLst/>
                <a:latin typeface="inter-regular"/>
              </a:rPr>
              <a:t>Integrity constraints ensure that the data insertion, updating, and other processes have to be performed in such a way that data integrity is not affected.</a:t>
            </a:r>
          </a:p>
          <a:p>
            <a:pPr>
              <a:buFont typeface="Arial" panose="020B0604020202020204" pitchFamily="34" charset="0"/>
              <a:buChar char="•"/>
            </a:pPr>
            <a:r>
              <a:rPr lang="en-US" sz="2000" b="0" i="0" dirty="0">
                <a:effectLst/>
                <a:latin typeface="inter-regular"/>
              </a:rPr>
              <a:t>Thus, integrity constraint is used to guard against accidental damage to the database.</a:t>
            </a:r>
          </a:p>
          <a:p>
            <a:r>
              <a:rPr lang="en-IN" sz="2000" b="0" i="0" dirty="0">
                <a:effectLst/>
                <a:latin typeface="erdana"/>
              </a:rPr>
              <a:t>Types of Integrity Constraint</a:t>
            </a:r>
          </a:p>
          <a:p>
            <a:endParaRPr lang="en-IN" sz="2000" dirty="0"/>
          </a:p>
        </p:txBody>
      </p:sp>
      <p:pic>
        <p:nvPicPr>
          <p:cNvPr id="5" name="Picture 4" descr="A diagram of integrity&#10;&#10;Description automatically generated">
            <a:extLst>
              <a:ext uri="{FF2B5EF4-FFF2-40B4-BE49-F238E27FC236}">
                <a16:creationId xmlns:a16="http://schemas.microsoft.com/office/drawing/2014/main" id="{EFEA2E58-3437-D186-53B9-F87EF13E50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9048" y="1540912"/>
            <a:ext cx="5458968" cy="3886494"/>
          </a:xfrm>
          <a:prstGeom prst="rect">
            <a:avLst/>
          </a:prstGeom>
          <a:ln>
            <a:solidFill>
              <a:schemeClr val="accent2"/>
            </a:solidFill>
          </a:ln>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392015" y="5965888"/>
            <a:ext cx="4457700" cy="485775"/>
          </a:xfrm>
          <a:prstGeom prst="rect">
            <a:avLst/>
          </a:prstGeom>
        </p:spPr>
      </p:pic>
    </p:spTree>
    <p:extLst>
      <p:ext uri="{BB962C8B-B14F-4D97-AF65-F5344CB8AC3E}">
        <p14:creationId xmlns:p14="http://schemas.microsoft.com/office/powerpoint/2010/main" val="1952626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3">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5">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1">
            <a:extLst>
              <a:ext uri="{FF2B5EF4-FFF2-40B4-BE49-F238E27FC236}">
                <a16:creationId xmlns:a16="http://schemas.microsoft.com/office/drawing/2014/main" id="{757987D7-8078-66E9-A793-C86749507F95}"/>
              </a:ext>
            </a:extLst>
          </p:cNvPr>
          <p:cNvSpPr>
            <a:spLocks noGrp="1"/>
          </p:cNvSpPr>
          <p:nvPr>
            <p:ph type="title"/>
          </p:nvPr>
        </p:nvSpPr>
        <p:spPr>
          <a:xfrm>
            <a:off x="838200" y="643467"/>
            <a:ext cx="2951205" cy="5571066"/>
          </a:xfrm>
        </p:spPr>
        <p:txBody>
          <a:bodyPr>
            <a:normAutofit/>
          </a:bodyPr>
          <a:lstStyle/>
          <a:p>
            <a:r>
              <a:rPr lang="en-US" sz="3400" b="0" i="0" dirty="0">
                <a:solidFill>
                  <a:srgbClr val="FFFFFF"/>
                </a:solidFill>
                <a:effectLst/>
                <a:latin typeface="erdana"/>
              </a:rPr>
              <a:t>Characteristics of DBMS</a:t>
            </a:r>
            <a:endParaRPr lang="en-IN" sz="3400" dirty="0">
              <a:solidFill>
                <a:srgbClr val="FFFFFF"/>
              </a:solidFill>
            </a:endParaRPr>
          </a:p>
        </p:txBody>
      </p:sp>
      <p:graphicFrame>
        <p:nvGraphicFramePr>
          <p:cNvPr id="5" name="Content Placeholder 2">
            <a:extLst>
              <a:ext uri="{FF2B5EF4-FFF2-40B4-BE49-F238E27FC236}">
                <a16:creationId xmlns:a16="http://schemas.microsoft.com/office/drawing/2014/main" id="{97DA2A50-8D37-2A3B-ECA7-9B690FDB1966}"/>
              </a:ext>
            </a:extLst>
          </p:cNvPr>
          <p:cNvGraphicFramePr>
            <a:graphicFrameLocks noGrp="1"/>
          </p:cNvGraphicFramePr>
          <p:nvPr>
            <p:ph idx="1"/>
            <p:extLst>
              <p:ext uri="{D42A27DB-BD31-4B8C-83A1-F6EECF244321}">
                <p14:modId xmlns:p14="http://schemas.microsoft.com/office/powerpoint/2010/main" val="2260702600"/>
              </p:ext>
            </p:extLst>
          </p:nvPr>
        </p:nvGraphicFramePr>
        <p:xfrm>
          <a:off x="5207640" y="643466"/>
          <a:ext cx="6291714" cy="5530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215034" y="6030325"/>
            <a:ext cx="4457700" cy="485775"/>
          </a:xfrm>
          <a:prstGeom prst="rect">
            <a:avLst/>
          </a:prstGeom>
        </p:spPr>
      </p:pic>
    </p:spTree>
    <p:extLst>
      <p:ext uri="{BB962C8B-B14F-4D97-AF65-F5344CB8AC3E}">
        <p14:creationId xmlns:p14="http://schemas.microsoft.com/office/powerpoint/2010/main" val="11917289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4580FE-0FF2-64AB-FEEA-7DA6BCFBE3B0}"/>
              </a:ext>
            </a:extLst>
          </p:cNvPr>
          <p:cNvSpPr>
            <a:spLocks noGrp="1"/>
          </p:cNvSpPr>
          <p:nvPr>
            <p:ph type="title"/>
          </p:nvPr>
        </p:nvSpPr>
        <p:spPr>
          <a:xfrm>
            <a:off x="630936" y="639520"/>
            <a:ext cx="3429000" cy="1719072"/>
          </a:xfrm>
        </p:spPr>
        <p:txBody>
          <a:bodyPr anchor="b">
            <a:normAutofit/>
          </a:bodyPr>
          <a:lstStyle/>
          <a:p>
            <a:r>
              <a:rPr lang="en-IN" sz="5400" b="0" i="0">
                <a:effectLst/>
                <a:latin typeface="erdana"/>
              </a:rPr>
              <a:t>Domain constraints</a:t>
            </a:r>
            <a:endParaRPr lang="en-IN" sz="54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B714FD-67DA-4E08-90BE-5E90BA7A03AA}"/>
              </a:ext>
            </a:extLst>
          </p:cNvPr>
          <p:cNvSpPr>
            <a:spLocks noGrp="1"/>
          </p:cNvSpPr>
          <p:nvPr>
            <p:ph idx="1"/>
          </p:nvPr>
        </p:nvSpPr>
        <p:spPr>
          <a:xfrm>
            <a:off x="630936" y="2807208"/>
            <a:ext cx="3429000" cy="3410712"/>
          </a:xfrm>
        </p:spPr>
        <p:txBody>
          <a:bodyPr anchor="t">
            <a:normAutofit/>
          </a:bodyPr>
          <a:lstStyle/>
          <a:p>
            <a:pPr>
              <a:buFont typeface="Arial" panose="020B0604020202020204" pitchFamily="34" charset="0"/>
              <a:buChar char="•"/>
            </a:pPr>
            <a:r>
              <a:rPr lang="en-US" sz="1900" b="0" i="0">
                <a:effectLst/>
                <a:latin typeface="inter-regular"/>
              </a:rPr>
              <a:t>Domain constraints can be defined as the definition of a valid set of values for an attribute.</a:t>
            </a:r>
          </a:p>
          <a:p>
            <a:pPr>
              <a:buFont typeface="Arial" panose="020B0604020202020204" pitchFamily="34" charset="0"/>
              <a:buChar char="•"/>
            </a:pPr>
            <a:r>
              <a:rPr lang="en-US" sz="1900" b="0" i="0">
                <a:effectLst/>
                <a:latin typeface="inter-regular"/>
              </a:rPr>
              <a:t>The data type of domain includes string, character, integer, time, date, currency, etc. The value of the attribute must be available in the corresponding domain.</a:t>
            </a:r>
          </a:p>
          <a:p>
            <a:pPr>
              <a:buFont typeface="Arial" panose="020B0604020202020204" pitchFamily="34" charset="0"/>
              <a:buChar char="•"/>
            </a:pPr>
            <a:r>
              <a:rPr lang="en-IN" sz="1900" b="1" i="0">
                <a:effectLst/>
                <a:latin typeface="inter-bold"/>
              </a:rPr>
              <a:t>Example:</a:t>
            </a:r>
            <a:endParaRPr lang="en-US" sz="1900" b="0" i="0">
              <a:effectLst/>
              <a:latin typeface="inter-regular"/>
            </a:endParaRPr>
          </a:p>
          <a:p>
            <a:endParaRPr lang="en-IN" sz="1900"/>
          </a:p>
        </p:txBody>
      </p:sp>
      <p:pic>
        <p:nvPicPr>
          <p:cNvPr id="5" name="Picture 4" descr="A table with black text and black text">
            <a:extLst>
              <a:ext uri="{FF2B5EF4-FFF2-40B4-BE49-F238E27FC236}">
                <a16:creationId xmlns:a16="http://schemas.microsoft.com/office/drawing/2014/main" id="{BA175D79-D3E9-546E-39EE-8520762B02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2265389"/>
            <a:ext cx="6903720" cy="3182100"/>
          </a:xfrm>
          <a:prstGeom prst="rect">
            <a:avLst/>
          </a:prstGeom>
          <a:ln>
            <a:solidFill>
              <a:schemeClr val="accent2"/>
            </a:solidFill>
          </a:ln>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274027" y="5975032"/>
            <a:ext cx="4457700" cy="485775"/>
          </a:xfrm>
          <a:prstGeom prst="rect">
            <a:avLst/>
          </a:prstGeom>
        </p:spPr>
      </p:pic>
    </p:spTree>
    <p:extLst>
      <p:ext uri="{BB962C8B-B14F-4D97-AF65-F5344CB8AC3E}">
        <p14:creationId xmlns:p14="http://schemas.microsoft.com/office/powerpoint/2010/main" val="38593654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BC8C46-29E0-9C0A-AD21-B35B1BA48DE1}"/>
              </a:ext>
            </a:extLst>
          </p:cNvPr>
          <p:cNvSpPr>
            <a:spLocks noGrp="1"/>
          </p:cNvSpPr>
          <p:nvPr>
            <p:ph type="title"/>
          </p:nvPr>
        </p:nvSpPr>
        <p:spPr>
          <a:xfrm>
            <a:off x="630936" y="639520"/>
            <a:ext cx="3429000" cy="1719072"/>
          </a:xfrm>
        </p:spPr>
        <p:txBody>
          <a:bodyPr anchor="b">
            <a:normAutofit/>
          </a:bodyPr>
          <a:lstStyle/>
          <a:p>
            <a:r>
              <a:rPr lang="en-IN" sz="4200" b="0" i="0">
                <a:effectLst/>
                <a:latin typeface="erdana"/>
              </a:rPr>
              <a:t>Entity integrity constraints</a:t>
            </a:r>
            <a:endParaRPr lang="en-IN" sz="42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501895D-F73E-F808-3E56-0BF7F118806C}"/>
              </a:ext>
            </a:extLst>
          </p:cNvPr>
          <p:cNvSpPr>
            <a:spLocks noGrp="1"/>
          </p:cNvSpPr>
          <p:nvPr>
            <p:ph idx="1"/>
          </p:nvPr>
        </p:nvSpPr>
        <p:spPr>
          <a:xfrm>
            <a:off x="630935" y="2807208"/>
            <a:ext cx="3911567" cy="3410712"/>
          </a:xfrm>
        </p:spPr>
        <p:txBody>
          <a:bodyPr anchor="t">
            <a:normAutofit/>
          </a:bodyPr>
          <a:lstStyle/>
          <a:p>
            <a:pPr>
              <a:buFont typeface="Arial" panose="020B0604020202020204" pitchFamily="34" charset="0"/>
              <a:buChar char="•"/>
            </a:pPr>
            <a:r>
              <a:rPr lang="en-US" sz="1700" b="0" i="0" dirty="0">
                <a:effectLst/>
                <a:latin typeface="inter-regular"/>
              </a:rPr>
              <a:t>The entity integrity constraint states that primary key value can't be null.</a:t>
            </a:r>
          </a:p>
          <a:p>
            <a:pPr>
              <a:buFont typeface="Arial" panose="020B0604020202020204" pitchFamily="34" charset="0"/>
              <a:buChar char="•"/>
            </a:pPr>
            <a:r>
              <a:rPr lang="en-US" sz="1700" b="0" i="0" dirty="0">
                <a:effectLst/>
                <a:latin typeface="inter-regular"/>
              </a:rPr>
              <a:t>This is because the primary key value is used to identify individual rows in relation and if the primary key has a null value, then we can't identify those rows.</a:t>
            </a:r>
          </a:p>
          <a:p>
            <a:pPr>
              <a:buFont typeface="Arial" panose="020B0604020202020204" pitchFamily="34" charset="0"/>
              <a:buChar char="•"/>
            </a:pPr>
            <a:r>
              <a:rPr lang="en-US" sz="1700" b="0" i="0" dirty="0">
                <a:effectLst/>
                <a:latin typeface="inter-regular"/>
              </a:rPr>
              <a:t>A table can contain a null value other than the primary key field.</a:t>
            </a:r>
          </a:p>
          <a:p>
            <a:r>
              <a:rPr lang="en-IN" sz="1700" b="1" i="0" dirty="0">
                <a:effectLst/>
                <a:latin typeface="inter-bold"/>
              </a:rPr>
              <a:t>Example: </a:t>
            </a:r>
            <a:endParaRPr lang="en-IN" sz="1700" dirty="0"/>
          </a:p>
        </p:txBody>
      </p:sp>
      <p:pic>
        <p:nvPicPr>
          <p:cNvPr id="5" name="Picture 4" descr="A table with numbers and letters&#10;&#10;Description automatically generated">
            <a:extLst>
              <a:ext uri="{FF2B5EF4-FFF2-40B4-BE49-F238E27FC236}">
                <a16:creationId xmlns:a16="http://schemas.microsoft.com/office/drawing/2014/main" id="{066DDBC2-658F-C1E2-9345-334A447648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982113"/>
            <a:ext cx="6903720" cy="3410712"/>
          </a:xfrm>
          <a:prstGeom prst="rect">
            <a:avLst/>
          </a:prstGeom>
          <a:ln>
            <a:solidFill>
              <a:schemeClr val="accent2"/>
            </a:solidFill>
          </a:ln>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274027" y="5975032"/>
            <a:ext cx="4457700" cy="485775"/>
          </a:xfrm>
          <a:prstGeom prst="rect">
            <a:avLst/>
          </a:prstGeom>
        </p:spPr>
      </p:pic>
    </p:spTree>
    <p:extLst>
      <p:ext uri="{BB962C8B-B14F-4D97-AF65-F5344CB8AC3E}">
        <p14:creationId xmlns:p14="http://schemas.microsoft.com/office/powerpoint/2010/main" val="24091583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78B1F8-997A-F1DE-DC25-7A9F4F6ED34B}"/>
              </a:ext>
            </a:extLst>
          </p:cNvPr>
          <p:cNvSpPr>
            <a:spLocks noGrp="1"/>
          </p:cNvSpPr>
          <p:nvPr>
            <p:ph type="title"/>
          </p:nvPr>
        </p:nvSpPr>
        <p:spPr>
          <a:xfrm>
            <a:off x="630936" y="639520"/>
            <a:ext cx="3429000" cy="1719072"/>
          </a:xfrm>
        </p:spPr>
        <p:txBody>
          <a:bodyPr anchor="b">
            <a:normAutofit/>
          </a:bodyPr>
          <a:lstStyle/>
          <a:p>
            <a:r>
              <a:rPr lang="en-IN" sz="3800" b="0" i="0">
                <a:effectLst/>
                <a:latin typeface="erdana"/>
              </a:rPr>
              <a:t>Referential Integrity Constraints</a:t>
            </a:r>
            <a:endParaRPr lang="en-IN" sz="38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74AAFC4-2211-8CF2-954C-5230C0E713E7}"/>
              </a:ext>
            </a:extLst>
          </p:cNvPr>
          <p:cNvSpPr>
            <a:spLocks noGrp="1"/>
          </p:cNvSpPr>
          <p:nvPr>
            <p:ph idx="1"/>
          </p:nvPr>
        </p:nvSpPr>
        <p:spPr>
          <a:xfrm>
            <a:off x="630935" y="2807208"/>
            <a:ext cx="3736783" cy="3410712"/>
          </a:xfrm>
        </p:spPr>
        <p:txBody>
          <a:bodyPr anchor="t">
            <a:normAutofit/>
          </a:bodyPr>
          <a:lstStyle/>
          <a:p>
            <a:pPr>
              <a:buFont typeface="Arial" panose="020B0604020202020204" pitchFamily="34" charset="0"/>
              <a:buChar char="•"/>
            </a:pPr>
            <a:r>
              <a:rPr lang="en-US" sz="2000" b="0" i="0" dirty="0">
                <a:effectLst/>
                <a:latin typeface="inter-regular"/>
              </a:rPr>
              <a:t>A referential integrity constraint is specified between two tables.</a:t>
            </a:r>
          </a:p>
          <a:p>
            <a:pPr>
              <a:buFont typeface="Arial" panose="020B0604020202020204" pitchFamily="34" charset="0"/>
              <a:buChar char="•"/>
            </a:pPr>
            <a:r>
              <a:rPr lang="en-US" sz="2000" b="0" i="0" dirty="0">
                <a:effectLst/>
                <a:latin typeface="inter-regular"/>
              </a:rPr>
              <a:t>In the Referential integrity constraints, if a foreign key in Table 1 refers to the Primary Key of Table 2, then every value of the Foreign Key in Table 1 must be null or be available in Table 2.</a:t>
            </a:r>
          </a:p>
          <a:p>
            <a:r>
              <a:rPr lang="en-IN" sz="2000" b="1" i="0" dirty="0">
                <a:effectLst/>
                <a:latin typeface="inter-bold"/>
              </a:rPr>
              <a:t>Example:</a:t>
            </a:r>
            <a:endParaRPr lang="en-IN" sz="2000" dirty="0"/>
          </a:p>
        </p:txBody>
      </p:sp>
      <p:pic>
        <p:nvPicPr>
          <p:cNvPr id="5" name="Picture 4" descr="A diagram of a number">
            <a:extLst>
              <a:ext uri="{FF2B5EF4-FFF2-40B4-BE49-F238E27FC236}">
                <a16:creationId xmlns:a16="http://schemas.microsoft.com/office/drawing/2014/main" id="{AD159157-024B-0772-D32D-3E9833E30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795763"/>
            <a:ext cx="6903720" cy="5266474"/>
          </a:xfrm>
          <a:prstGeom prst="rect">
            <a:avLst/>
          </a:prstGeom>
          <a:ln>
            <a:solidFill>
              <a:schemeClr val="accent2"/>
            </a:solidFill>
          </a:ln>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288775" y="6224605"/>
            <a:ext cx="4457700" cy="485775"/>
          </a:xfrm>
          <a:prstGeom prst="rect">
            <a:avLst/>
          </a:prstGeom>
        </p:spPr>
      </p:pic>
    </p:spTree>
    <p:extLst>
      <p:ext uri="{BB962C8B-B14F-4D97-AF65-F5344CB8AC3E}">
        <p14:creationId xmlns:p14="http://schemas.microsoft.com/office/powerpoint/2010/main" val="28510117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D19BA1-5944-C51F-1814-2996A69AAB8A}"/>
              </a:ext>
            </a:extLst>
          </p:cNvPr>
          <p:cNvSpPr>
            <a:spLocks noGrp="1"/>
          </p:cNvSpPr>
          <p:nvPr>
            <p:ph type="title"/>
          </p:nvPr>
        </p:nvSpPr>
        <p:spPr>
          <a:xfrm>
            <a:off x="630936" y="639520"/>
            <a:ext cx="3429000" cy="1719072"/>
          </a:xfrm>
        </p:spPr>
        <p:txBody>
          <a:bodyPr anchor="b">
            <a:normAutofit/>
          </a:bodyPr>
          <a:lstStyle/>
          <a:p>
            <a:r>
              <a:rPr lang="en-IN" sz="5400" b="0" i="0">
                <a:effectLst/>
                <a:latin typeface="erdana"/>
              </a:rPr>
              <a:t>Key constraints</a:t>
            </a:r>
            <a:endParaRPr lang="en-IN" sz="54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65BE8FE-92E7-828C-CE22-BCD0D171D66E}"/>
              </a:ext>
            </a:extLst>
          </p:cNvPr>
          <p:cNvSpPr>
            <a:spLocks noGrp="1"/>
          </p:cNvSpPr>
          <p:nvPr>
            <p:ph idx="1"/>
          </p:nvPr>
        </p:nvSpPr>
        <p:spPr>
          <a:xfrm>
            <a:off x="630936" y="2807208"/>
            <a:ext cx="3783748" cy="3410712"/>
          </a:xfrm>
        </p:spPr>
        <p:txBody>
          <a:bodyPr anchor="t">
            <a:normAutofit/>
          </a:bodyPr>
          <a:lstStyle/>
          <a:p>
            <a:pPr>
              <a:buFont typeface="Arial" panose="020B0604020202020204" pitchFamily="34" charset="0"/>
              <a:buChar char="•"/>
            </a:pPr>
            <a:r>
              <a:rPr lang="en-US" sz="2000" b="0" i="0" dirty="0">
                <a:effectLst/>
                <a:latin typeface="inter-regular"/>
              </a:rPr>
              <a:t>Keys are the entity set that is used to identify an entity within its entity set uniquely.</a:t>
            </a:r>
          </a:p>
          <a:p>
            <a:pPr>
              <a:buFont typeface="Arial" panose="020B0604020202020204" pitchFamily="34" charset="0"/>
              <a:buChar char="•"/>
            </a:pPr>
            <a:r>
              <a:rPr lang="en-US" sz="2000" b="0" i="0" dirty="0">
                <a:effectLst/>
                <a:latin typeface="inter-regular"/>
              </a:rPr>
              <a:t>An entity set can have multiple keys, but out of which one key will be the primary key. A primary key can contain a unique </a:t>
            </a:r>
            <a:r>
              <a:rPr lang="en-US" sz="2000" b="0" i="0">
                <a:effectLst/>
                <a:latin typeface="inter-regular"/>
              </a:rPr>
              <a:t>and n</a:t>
            </a:r>
            <a:r>
              <a:rPr lang="en-US" sz="2000">
                <a:latin typeface="inter-regular"/>
              </a:rPr>
              <a:t>ot n</a:t>
            </a:r>
            <a:r>
              <a:rPr lang="en-US" sz="2000" b="0" i="0">
                <a:effectLst/>
                <a:latin typeface="inter-regular"/>
              </a:rPr>
              <a:t>ull </a:t>
            </a:r>
            <a:r>
              <a:rPr lang="en-US" sz="2000" b="0" i="0" dirty="0">
                <a:effectLst/>
                <a:latin typeface="inter-regular"/>
              </a:rPr>
              <a:t>value in the relational table.</a:t>
            </a:r>
          </a:p>
          <a:p>
            <a:r>
              <a:rPr lang="en-IN" sz="2000" b="1" i="0" dirty="0">
                <a:effectLst/>
                <a:latin typeface="inter-bold"/>
              </a:rPr>
              <a:t>Example: </a:t>
            </a:r>
            <a:endParaRPr lang="en-IN" sz="2000" dirty="0"/>
          </a:p>
        </p:txBody>
      </p:sp>
      <p:pic>
        <p:nvPicPr>
          <p:cNvPr id="5" name="Picture 4" descr="A table with black text">
            <a:extLst>
              <a:ext uri="{FF2B5EF4-FFF2-40B4-BE49-F238E27FC236}">
                <a16:creationId xmlns:a16="http://schemas.microsoft.com/office/drawing/2014/main" id="{4BE74855-992F-C3C4-A3D4-89AF6C8627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984552"/>
            <a:ext cx="6903720" cy="3308462"/>
          </a:xfrm>
          <a:prstGeom prst="rect">
            <a:avLst/>
          </a:prstGeom>
          <a:ln>
            <a:solidFill>
              <a:schemeClr val="accent2"/>
            </a:solidFill>
          </a:ln>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100316" y="6217920"/>
            <a:ext cx="4457700" cy="485775"/>
          </a:xfrm>
          <a:prstGeom prst="rect">
            <a:avLst/>
          </a:prstGeom>
        </p:spPr>
      </p:pic>
    </p:spTree>
    <p:extLst>
      <p:ext uri="{BB962C8B-B14F-4D97-AF65-F5344CB8AC3E}">
        <p14:creationId xmlns:p14="http://schemas.microsoft.com/office/powerpoint/2010/main" val="2455783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407723-719E-9767-CA81-C3BA962FE0A6}"/>
              </a:ext>
            </a:extLst>
          </p:cNvPr>
          <p:cNvSpPr>
            <a:spLocks noGrp="1"/>
          </p:cNvSpPr>
          <p:nvPr>
            <p:ph type="title"/>
          </p:nvPr>
        </p:nvSpPr>
        <p:spPr>
          <a:xfrm>
            <a:off x="838200" y="673770"/>
            <a:ext cx="3220329" cy="2027227"/>
          </a:xfrm>
        </p:spPr>
        <p:txBody>
          <a:bodyPr anchor="t">
            <a:normAutofit/>
          </a:bodyPr>
          <a:lstStyle/>
          <a:p>
            <a:r>
              <a:rPr lang="en-US" sz="5000" b="0" i="0">
                <a:solidFill>
                  <a:srgbClr val="FFFFFF"/>
                </a:solidFill>
                <a:effectLst/>
                <a:latin typeface="erdana"/>
              </a:rPr>
              <a:t>Advantages of DBMS</a:t>
            </a:r>
            <a:endParaRPr lang="en-IN" sz="5000">
              <a:solidFill>
                <a:srgbClr val="FFFFFF"/>
              </a:solidFill>
            </a:endParaRPr>
          </a:p>
        </p:txBody>
      </p:sp>
      <p:graphicFrame>
        <p:nvGraphicFramePr>
          <p:cNvPr id="5" name="Content Placeholder 2">
            <a:extLst>
              <a:ext uri="{FF2B5EF4-FFF2-40B4-BE49-F238E27FC236}">
                <a16:creationId xmlns:a16="http://schemas.microsoft.com/office/drawing/2014/main" id="{C22ACF95-B261-A83B-1316-4B7F56D738A4}"/>
              </a:ext>
            </a:extLst>
          </p:cNvPr>
          <p:cNvGraphicFramePr>
            <a:graphicFrameLocks noGrp="1"/>
          </p:cNvGraphicFramePr>
          <p:nvPr>
            <p:ph idx="1"/>
            <p:extLst>
              <p:ext uri="{D42A27DB-BD31-4B8C-83A1-F6EECF244321}">
                <p14:modId xmlns:p14="http://schemas.microsoft.com/office/powerpoint/2010/main" val="1684192673"/>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C6120F52-802F-14C0-C08C-36C3BBA07787}"/>
              </a:ext>
            </a:extLst>
          </p:cNvPr>
          <p:cNvPicPr>
            <a:picLocks noChangeAspect="1"/>
          </p:cNvPicPr>
          <p:nvPr/>
        </p:nvPicPr>
        <p:blipFill>
          <a:blip r:embed="rId7"/>
          <a:stretch>
            <a:fillRect/>
          </a:stretch>
        </p:blipFill>
        <p:spPr>
          <a:xfrm>
            <a:off x="7082299" y="6168206"/>
            <a:ext cx="4457700" cy="485775"/>
          </a:xfrm>
          <a:prstGeom prst="rect">
            <a:avLst/>
          </a:prstGeom>
        </p:spPr>
      </p:pic>
    </p:spTree>
    <p:extLst>
      <p:ext uri="{BB962C8B-B14F-4D97-AF65-F5344CB8AC3E}">
        <p14:creationId xmlns:p14="http://schemas.microsoft.com/office/powerpoint/2010/main" val="2905909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BD3975-4464-49B0-5B33-47C8C4DCD8CE}"/>
              </a:ext>
            </a:extLst>
          </p:cNvPr>
          <p:cNvSpPr>
            <a:spLocks noGrp="1"/>
          </p:cNvSpPr>
          <p:nvPr>
            <p:ph type="title"/>
          </p:nvPr>
        </p:nvSpPr>
        <p:spPr>
          <a:xfrm>
            <a:off x="630936" y="639520"/>
            <a:ext cx="3429000" cy="1719072"/>
          </a:xfrm>
        </p:spPr>
        <p:txBody>
          <a:bodyPr anchor="b">
            <a:normAutofit/>
          </a:bodyPr>
          <a:lstStyle/>
          <a:p>
            <a:r>
              <a:rPr lang="en-US" sz="5400" b="0" i="0">
                <a:effectLst/>
                <a:latin typeface="erdana"/>
              </a:rPr>
              <a:t>Types of Databases</a:t>
            </a:r>
            <a:endParaRPr lang="en-IN" sz="5400"/>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64810ED-7210-9678-71E8-D954C2E464C3}"/>
              </a:ext>
            </a:extLst>
          </p:cNvPr>
          <p:cNvSpPr>
            <a:spLocks noGrp="1"/>
          </p:cNvSpPr>
          <p:nvPr>
            <p:ph idx="1"/>
          </p:nvPr>
        </p:nvSpPr>
        <p:spPr>
          <a:xfrm>
            <a:off x="630936" y="2807208"/>
            <a:ext cx="3429000" cy="3410712"/>
          </a:xfrm>
        </p:spPr>
        <p:txBody>
          <a:bodyPr anchor="t">
            <a:normAutofit/>
          </a:bodyPr>
          <a:lstStyle/>
          <a:p>
            <a:r>
              <a:rPr lang="en-US" sz="2200" b="0" i="0" dirty="0">
                <a:effectLst/>
                <a:latin typeface="inter-regular"/>
              </a:rPr>
              <a:t>There are various types of databases used for storing different varieties of data:</a:t>
            </a:r>
          </a:p>
          <a:p>
            <a:pPr marL="0" indent="0">
              <a:buNone/>
            </a:pPr>
            <a:br>
              <a:rPr lang="en-US" sz="2200" dirty="0"/>
            </a:br>
            <a:endParaRPr lang="en-IN" sz="2200" dirty="0"/>
          </a:p>
        </p:txBody>
      </p:sp>
      <p:pic>
        <p:nvPicPr>
          <p:cNvPr id="9" name="Picture 8" descr="A diagram of different types of database&#10;&#10;Description automatically generated">
            <a:extLst>
              <a:ext uri="{FF2B5EF4-FFF2-40B4-BE49-F238E27FC236}">
                <a16:creationId xmlns:a16="http://schemas.microsoft.com/office/drawing/2014/main" id="{3AE254DD-D81B-D080-659A-A6A502F2EA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345643"/>
            <a:ext cx="6903720" cy="3944112"/>
          </a:xfrm>
          <a:prstGeom prst="rect">
            <a:avLst/>
          </a:prstGeom>
        </p:spPr>
      </p:pic>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100316" y="5975032"/>
            <a:ext cx="4457700" cy="485775"/>
          </a:xfrm>
          <a:prstGeom prst="rect">
            <a:avLst/>
          </a:prstGeom>
        </p:spPr>
      </p:pic>
    </p:spTree>
    <p:extLst>
      <p:ext uri="{BB962C8B-B14F-4D97-AF65-F5344CB8AC3E}">
        <p14:creationId xmlns:p14="http://schemas.microsoft.com/office/powerpoint/2010/main" val="4130831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2252FD-07DC-B998-15CD-E0005F0D3624}"/>
              </a:ext>
            </a:extLst>
          </p:cNvPr>
          <p:cNvSpPr>
            <a:spLocks noGrp="1"/>
          </p:cNvSpPr>
          <p:nvPr>
            <p:ph type="title"/>
          </p:nvPr>
        </p:nvSpPr>
        <p:spPr>
          <a:xfrm>
            <a:off x="572493" y="238539"/>
            <a:ext cx="11047013" cy="1434415"/>
          </a:xfrm>
        </p:spPr>
        <p:txBody>
          <a:bodyPr anchor="b">
            <a:normAutofit/>
          </a:bodyPr>
          <a:lstStyle/>
          <a:p>
            <a:r>
              <a:rPr lang="en-US" sz="5400" b="0" i="0">
                <a:effectLst/>
                <a:latin typeface="erdana"/>
              </a:rPr>
              <a:t>Centralized Database</a:t>
            </a:r>
            <a:endParaRPr lang="en-IN" sz="5400"/>
          </a:p>
        </p:txBody>
      </p:sp>
      <p:sp>
        <p:nvSpPr>
          <p:cNvPr id="18"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ox skeletons">
            <a:extLst>
              <a:ext uri="{FF2B5EF4-FFF2-40B4-BE49-F238E27FC236}">
                <a16:creationId xmlns:a16="http://schemas.microsoft.com/office/drawing/2014/main" id="{9BD615A7-604D-D324-0921-A2AA9466267D}"/>
              </a:ext>
            </a:extLst>
          </p:cNvPr>
          <p:cNvPicPr>
            <a:picLocks noChangeAspect="1"/>
          </p:cNvPicPr>
          <p:nvPr/>
        </p:nvPicPr>
        <p:blipFill rotWithShape="1">
          <a:blip r:embed="rId2"/>
          <a:srcRect l="21024" r="16060" b="2"/>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Content Placeholder 2">
            <a:extLst>
              <a:ext uri="{FF2B5EF4-FFF2-40B4-BE49-F238E27FC236}">
                <a16:creationId xmlns:a16="http://schemas.microsoft.com/office/drawing/2014/main" id="{0A98DF18-4813-E9BE-BD9B-81F76FD3157B}"/>
              </a:ext>
            </a:extLst>
          </p:cNvPr>
          <p:cNvSpPr>
            <a:spLocks noGrp="1"/>
          </p:cNvSpPr>
          <p:nvPr>
            <p:ph idx="1"/>
          </p:nvPr>
        </p:nvSpPr>
        <p:spPr>
          <a:xfrm>
            <a:off x="4905955" y="2071316"/>
            <a:ext cx="6713552" cy="4114800"/>
          </a:xfrm>
        </p:spPr>
        <p:txBody>
          <a:bodyPr anchor="t">
            <a:normAutofit/>
          </a:bodyPr>
          <a:lstStyle/>
          <a:p>
            <a:pPr marL="0" indent="0">
              <a:buNone/>
            </a:pPr>
            <a:r>
              <a:rPr lang="en-US" sz="1500" b="0" i="0">
                <a:effectLst/>
                <a:latin typeface="inter-regular"/>
              </a:rPr>
              <a:t>It is the type of database that stores data at a centralized database system. It comforts the users to access the stored data from different locations through several applications. These applications contain the authentication process to let users access data securely. An example of a Centralized database can be Central Library that carries a central database of each library in a college/university.</a:t>
            </a:r>
          </a:p>
          <a:p>
            <a:r>
              <a:rPr lang="en-US" sz="1500" b="0" i="0">
                <a:effectLst/>
                <a:latin typeface="erdana"/>
              </a:rPr>
              <a:t>Advantages of Centralized Database</a:t>
            </a:r>
          </a:p>
          <a:p>
            <a:pPr>
              <a:buFont typeface="Arial" panose="020B0604020202020204" pitchFamily="34" charset="0"/>
              <a:buChar char="•"/>
            </a:pPr>
            <a:r>
              <a:rPr lang="en-US" sz="1500" b="0" i="0">
                <a:effectLst/>
                <a:latin typeface="inter-regular"/>
              </a:rPr>
              <a:t>It has decreased the risk of data management, i.e., manipulation of data will not affect the core data.</a:t>
            </a:r>
          </a:p>
          <a:p>
            <a:pPr>
              <a:buFont typeface="Arial" panose="020B0604020202020204" pitchFamily="34" charset="0"/>
              <a:buChar char="•"/>
            </a:pPr>
            <a:r>
              <a:rPr lang="en-US" sz="1500" b="0" i="0">
                <a:effectLst/>
                <a:latin typeface="inter-regular"/>
              </a:rPr>
              <a:t>Data consistency is maintained as it manages data in a central repository.</a:t>
            </a:r>
          </a:p>
          <a:p>
            <a:pPr>
              <a:buFont typeface="Arial" panose="020B0604020202020204" pitchFamily="34" charset="0"/>
              <a:buChar char="•"/>
            </a:pPr>
            <a:r>
              <a:rPr lang="en-US" sz="1500" b="0" i="0">
                <a:effectLst/>
                <a:latin typeface="inter-regular"/>
              </a:rPr>
              <a:t>It provides better data quality, which enables organizations to establish data standards.</a:t>
            </a:r>
          </a:p>
          <a:p>
            <a:pPr>
              <a:buFont typeface="Arial" panose="020B0604020202020204" pitchFamily="34" charset="0"/>
              <a:buChar char="•"/>
            </a:pPr>
            <a:r>
              <a:rPr lang="en-US" sz="1500" b="0" i="0">
                <a:effectLst/>
                <a:latin typeface="inter-regular"/>
              </a:rPr>
              <a:t>It is less costly because fewer vendors are required to handle the data sets.</a:t>
            </a:r>
          </a:p>
          <a:p>
            <a:endParaRPr lang="en-IN" sz="150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3"/>
          <a:stretch>
            <a:fillRect/>
          </a:stretch>
        </p:blipFill>
        <p:spPr>
          <a:xfrm>
            <a:off x="7161806" y="5985660"/>
            <a:ext cx="4457700" cy="485775"/>
          </a:xfrm>
          <a:prstGeom prst="rect">
            <a:avLst/>
          </a:prstGeom>
        </p:spPr>
      </p:pic>
    </p:spTree>
    <p:extLst>
      <p:ext uri="{BB962C8B-B14F-4D97-AF65-F5344CB8AC3E}">
        <p14:creationId xmlns:p14="http://schemas.microsoft.com/office/powerpoint/2010/main" val="4178908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6325AE5-DBC3-C0CF-C7A0-BCC9DC7D8A49}"/>
              </a:ext>
            </a:extLst>
          </p:cNvPr>
          <p:cNvSpPr>
            <a:spLocks noGrp="1"/>
          </p:cNvSpPr>
          <p:nvPr>
            <p:ph type="title"/>
          </p:nvPr>
        </p:nvSpPr>
        <p:spPr>
          <a:xfrm>
            <a:off x="838200" y="401221"/>
            <a:ext cx="10515600" cy="1348065"/>
          </a:xfrm>
        </p:spPr>
        <p:txBody>
          <a:bodyPr>
            <a:normAutofit/>
          </a:bodyPr>
          <a:lstStyle/>
          <a:p>
            <a:r>
              <a:rPr lang="en-US" sz="5400" b="0" i="0" dirty="0">
                <a:solidFill>
                  <a:srgbClr val="FFFFFF"/>
                </a:solidFill>
                <a:effectLst/>
                <a:latin typeface="erdana"/>
              </a:rPr>
              <a:t>Centralized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9BE53D67-D6E9-91F5-C53F-8CC20A47DC53}"/>
              </a:ext>
            </a:extLst>
          </p:cNvPr>
          <p:cNvSpPr>
            <a:spLocks noGrp="1"/>
          </p:cNvSpPr>
          <p:nvPr>
            <p:ph idx="1"/>
          </p:nvPr>
        </p:nvSpPr>
        <p:spPr>
          <a:xfrm>
            <a:off x="838200" y="2586789"/>
            <a:ext cx="10515600" cy="3590174"/>
          </a:xfrm>
        </p:spPr>
        <p:txBody>
          <a:bodyPr>
            <a:normAutofit/>
          </a:bodyPr>
          <a:lstStyle/>
          <a:p>
            <a:pPr marL="0" indent="0">
              <a:buNone/>
            </a:pPr>
            <a:r>
              <a:rPr lang="en-US" sz="2200" b="0" i="0" dirty="0">
                <a:effectLst/>
                <a:latin typeface="erdana"/>
              </a:rPr>
              <a:t>Disadvantages of Centralized Database</a:t>
            </a:r>
          </a:p>
          <a:p>
            <a:pPr>
              <a:buFont typeface="Arial" panose="020B0604020202020204" pitchFamily="34" charset="0"/>
              <a:buChar char="•"/>
            </a:pPr>
            <a:r>
              <a:rPr lang="en-US" sz="2200" b="0" i="0" dirty="0">
                <a:effectLst/>
                <a:latin typeface="inter-regular"/>
              </a:rPr>
              <a:t>The size of the centralized database is large, which increases the response time for fetching the data.</a:t>
            </a:r>
          </a:p>
          <a:p>
            <a:pPr>
              <a:buFont typeface="Arial" panose="020B0604020202020204" pitchFamily="34" charset="0"/>
              <a:buChar char="•"/>
            </a:pPr>
            <a:r>
              <a:rPr lang="en-US" sz="2200" b="0" i="0" dirty="0">
                <a:effectLst/>
                <a:latin typeface="inter-regular"/>
              </a:rPr>
              <a:t>It is not easy to update such an extensive database system.</a:t>
            </a:r>
          </a:p>
          <a:p>
            <a:pPr>
              <a:buFont typeface="Arial" panose="020B0604020202020204" pitchFamily="34" charset="0"/>
              <a:buChar char="•"/>
            </a:pPr>
            <a:r>
              <a:rPr lang="en-US" sz="2200" b="0" i="0" dirty="0">
                <a:effectLst/>
                <a:latin typeface="inter-regular"/>
              </a:rPr>
              <a:t>If any server failure occurs, entire data will be lost, which could be a huge loss.</a:t>
            </a:r>
          </a:p>
          <a:p>
            <a:endParaRPr lang="en-IN" sz="2200" dirty="0"/>
          </a:p>
        </p:txBody>
      </p:sp>
      <p:pic>
        <p:nvPicPr>
          <p:cNvPr id="4" name="Picture 3">
            <a:extLst>
              <a:ext uri="{FF2B5EF4-FFF2-40B4-BE49-F238E27FC236}">
                <a16:creationId xmlns:a16="http://schemas.microsoft.com/office/drawing/2014/main" id="{C6120F52-802F-14C0-C08C-36C3BBA07787}"/>
              </a:ext>
            </a:extLst>
          </p:cNvPr>
          <p:cNvPicPr>
            <a:picLocks noChangeAspect="1"/>
          </p:cNvPicPr>
          <p:nvPr/>
        </p:nvPicPr>
        <p:blipFill>
          <a:blip r:embed="rId2"/>
          <a:stretch>
            <a:fillRect/>
          </a:stretch>
        </p:blipFill>
        <p:spPr>
          <a:xfrm>
            <a:off x="7170789" y="6011679"/>
            <a:ext cx="4457700" cy="485775"/>
          </a:xfrm>
          <a:prstGeom prst="rect">
            <a:avLst/>
          </a:prstGeom>
        </p:spPr>
      </p:pic>
    </p:spTree>
    <p:extLst>
      <p:ext uri="{BB962C8B-B14F-4D97-AF65-F5344CB8AC3E}">
        <p14:creationId xmlns:p14="http://schemas.microsoft.com/office/powerpoint/2010/main" val="2323548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1146</TotalTime>
  <Words>3364</Words>
  <Application>Microsoft Office PowerPoint</Application>
  <PresentationFormat>Widescreen</PresentationFormat>
  <Paragraphs>662</Paragraphs>
  <Slides>53</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Arial</vt:lpstr>
      <vt:lpstr>Calibri</vt:lpstr>
      <vt:lpstr>Calibri Light</vt:lpstr>
      <vt:lpstr>erdana</vt:lpstr>
      <vt:lpstr>inter-bold</vt:lpstr>
      <vt:lpstr>inter-regular</vt:lpstr>
      <vt:lpstr>times new roman</vt:lpstr>
      <vt:lpstr>Office Theme</vt:lpstr>
      <vt:lpstr>Introduction to Database</vt:lpstr>
      <vt:lpstr>What is Database </vt:lpstr>
      <vt:lpstr>Database Management System</vt:lpstr>
      <vt:lpstr>DBMS allows users the following tasks:</vt:lpstr>
      <vt:lpstr>Characteristics of DBMS</vt:lpstr>
      <vt:lpstr>Advantages of DBMS</vt:lpstr>
      <vt:lpstr>Types of Databases</vt:lpstr>
      <vt:lpstr>Centralized Database</vt:lpstr>
      <vt:lpstr>Centralized Database</vt:lpstr>
      <vt:lpstr>Distributed Database</vt:lpstr>
      <vt:lpstr>Advantages of Distributed Database </vt:lpstr>
      <vt:lpstr>Relational Database</vt:lpstr>
      <vt:lpstr>Relational Database</vt:lpstr>
      <vt:lpstr>Cloud Database</vt:lpstr>
      <vt:lpstr>Relational Model in DBMS</vt:lpstr>
      <vt:lpstr>  Example: STUDENT Relation </vt:lpstr>
      <vt:lpstr>Properties of Relations</vt:lpstr>
      <vt:lpstr>Relational Algebra </vt:lpstr>
      <vt:lpstr>1. Select Operation:</vt:lpstr>
      <vt:lpstr>For example: LOAN Relation</vt:lpstr>
      <vt:lpstr>Input: </vt:lpstr>
      <vt:lpstr>2. Project Operation:</vt:lpstr>
      <vt:lpstr>Example: CUSTOMER RELATION</vt:lpstr>
      <vt:lpstr>Input: </vt:lpstr>
      <vt:lpstr>3. Union Operation:</vt:lpstr>
      <vt:lpstr>Example: DEPOSITOR RELATION</vt:lpstr>
      <vt:lpstr>BORROW RELATION</vt:lpstr>
      <vt:lpstr>Input: </vt:lpstr>
      <vt:lpstr>4. Set Intersection:</vt:lpstr>
      <vt:lpstr>Output:</vt:lpstr>
      <vt:lpstr>5. Set Difference:</vt:lpstr>
      <vt:lpstr>Output:</vt:lpstr>
      <vt:lpstr>6. Cartesian product</vt:lpstr>
      <vt:lpstr>DEPARTMENT</vt:lpstr>
      <vt:lpstr>Input: EMPLOYEE X DEPARTMENT   </vt:lpstr>
      <vt:lpstr>7. Rename Operation:</vt:lpstr>
      <vt:lpstr>Join Operations:</vt:lpstr>
      <vt:lpstr>Operation: </vt:lpstr>
      <vt:lpstr>Types of Join operations:</vt:lpstr>
      <vt:lpstr>1. Natural Join:</vt:lpstr>
      <vt:lpstr>2. Outer Join:</vt:lpstr>
      <vt:lpstr>Input: </vt:lpstr>
      <vt:lpstr>An outer join is basically of three types:</vt:lpstr>
      <vt:lpstr>Example: Using the above EMPLOYEE table and FACT_WORKERS table </vt:lpstr>
      <vt:lpstr>Right outer join:</vt:lpstr>
      <vt:lpstr>Full outer join:</vt:lpstr>
      <vt:lpstr>Equi join:</vt:lpstr>
      <vt:lpstr>Input: CUSTOMER ⋈ PRODUCT     </vt:lpstr>
      <vt:lpstr>Integrity Constraints</vt:lpstr>
      <vt:lpstr>Domain constraints</vt:lpstr>
      <vt:lpstr>Entity integrity constraints</vt:lpstr>
      <vt:lpstr>Referential Integrity Constraints</vt:lpstr>
      <vt:lpstr>Key constraints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FARAZ AHMAD</dc:creator>
  <cp:lastModifiedBy>Faraz Ahmad (LAM)</cp:lastModifiedBy>
  <cp:revision>43</cp:revision>
  <dcterms:created xsi:type="dcterms:W3CDTF">2023-07-15T08:37:57Z</dcterms:created>
  <dcterms:modified xsi:type="dcterms:W3CDTF">2024-03-27T07:31:32Z</dcterms:modified>
</cp:coreProperties>
</file>

<file path=docProps/thumbnail.jpeg>
</file>